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1829" r:id="rId3"/>
    <p:sldId id="257" r:id="rId4"/>
    <p:sldId id="1844" r:id="rId5"/>
    <p:sldId id="1845" r:id="rId6"/>
    <p:sldId id="1830" r:id="rId7"/>
    <p:sldId id="1846" r:id="rId8"/>
    <p:sldId id="1847" r:id="rId9"/>
    <p:sldId id="1848" r:id="rId10"/>
    <p:sldId id="1831" r:id="rId11"/>
    <p:sldId id="1849" r:id="rId12"/>
    <p:sldId id="1850" r:id="rId13"/>
    <p:sldId id="1851" r:id="rId14"/>
    <p:sldId id="1852" r:id="rId15"/>
    <p:sldId id="1853" r:id="rId16"/>
    <p:sldId id="1842" r:id="rId17"/>
    <p:sldId id="1854" r:id="rId18"/>
    <p:sldId id="1855" r:id="rId19"/>
    <p:sldId id="1843" r:id="rId20"/>
    <p:sldId id="1856" r:id="rId21"/>
    <p:sldId id="184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88"/>
    <a:srgbClr val="C00000"/>
    <a:srgbClr val="683776"/>
    <a:srgbClr val="902C60"/>
    <a:srgbClr val="E6E6E6"/>
    <a:srgbClr val="0024A3"/>
    <a:srgbClr val="97404F"/>
    <a:srgbClr val="F3C07A"/>
    <a:srgbClr val="E1B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4" autoAdjust="0"/>
    <p:restoredTop sz="86423" autoAdjust="0"/>
  </p:normalViewPr>
  <p:slideViewPr>
    <p:cSldViewPr snapToGrid="0" showGuides="1">
      <p:cViewPr varScale="1">
        <p:scale>
          <a:sx n="95" d="100"/>
          <a:sy n="95" d="100"/>
        </p:scale>
        <p:origin x="80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-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865B8-CBEF-42B5-AB59-EBCE7A452D75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20D3E-C85B-434E-8AD3-D37B854D7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8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20D3E-C85B-434E-8AD3-D37B854D77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3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BC0703-0CFA-43D7-B99E-C06A110A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904A4F-E6C0-4003-99F5-DD0D95F7F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F9333D-077D-42A2-A789-CB3B3F438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236ADE-D796-4C17-ADDE-E9BEE1DF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50FA53-F860-4226-A3AC-F9197601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33F2BB-BB19-4561-B204-98694B3227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9"/>
          <a:stretch/>
        </p:blipFill>
        <p:spPr>
          <a:xfrm>
            <a:off x="-15329" y="0"/>
            <a:ext cx="12222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8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7DD6E-9981-42C4-B2F1-00DE0507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5A30C0-4C1E-4B62-99D4-ABBE6E7E8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92B2E-89FA-4577-8D07-FA9A3F1A7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81F853-164E-40CB-8A93-217DDC07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B9CD0-C01A-49E9-B54D-EC2E0E96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635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B407BE-EEDB-4E9F-8AB0-B5F769131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40C14D-088F-4513-8E7F-DE8AD1A64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5A0848-6450-4042-AF5A-53F5DD5B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AF769-8943-4324-BBE5-BE67E670E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11DF79-2E9E-49C0-B444-8BE24682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1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FAA48-EFE9-49CE-AFE1-5B2430BC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00FE14-DA2C-4FEB-8761-B52CED9B8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0E2F4C-5D3E-4881-93C2-326E06EA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45900E-5C99-4CFB-839A-F564B5A7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008F0C-7E30-4EBD-A0D2-CC67DF2C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04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901EEE-3706-4C2E-9B21-CCEEC560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F66747-F26B-4011-8385-1154BCB9C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7D96BE-E17E-4A05-A08B-61ECAFCEA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C23ABF-4EEC-45F5-AE9C-169D0292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B8FA7-7B44-4EE0-9DC0-614D51B4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868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D9FA34-62CA-4D38-AE26-262FDBCD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62650A-B3AE-43E3-88D7-16F24A0D3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DC622C-3CD5-49A5-AE3E-F2089ACFE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C6840C-3AB7-40E7-B490-9A93952F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B66D90-5027-477F-AC23-B8EE86093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040F6C-288D-410F-BF03-72987DCC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39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7512C-087E-4D58-BAC7-4CC377042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77F351-7B4C-4CF2-8267-E93F980CC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C8A04F-3CDC-43A5-95CE-E8C447A7D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5BE16A-FCA8-4ABD-8734-BA9955EAA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3288A8-0F82-4F86-B38C-741484EE0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BBA4B5A-ED6A-438B-AEB4-50C2530A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AACA2E-49F0-4212-86F6-E9213555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AAF2A6-ED5E-4202-96F7-7EC1C1B2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99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1021D-2610-4CCD-A30B-272030DA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326929-FA11-4810-83CA-4DFAC115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829D0C-7BE9-43F9-8F12-7BFCD085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CB7A44-60DE-49DB-8DE4-663ECA05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48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F490E2-0C26-42D0-96F6-99E588D7A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6405A-9EC3-4F01-9DA9-B506EAD3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00E8FB-1CA4-4507-B5BB-E6387A5E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0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BB063-CA4A-4B40-85A5-8B062F66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8F3F7E-CCD1-413A-8C16-79D3FFA89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86DDA3-D1AA-4C57-840D-2131D8251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942EF9-BD16-4003-BC2F-763E2391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99269E-9ED8-438F-BC49-EF9D12554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9A518E-91E1-47AC-A31C-B617B147E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09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E8615-169F-48E6-8997-93BB4E84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5F38B76-8614-42EC-8347-A4F955948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3366D2-99E7-4C2C-AF6D-F55506B5F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A26783-92B6-4236-BD43-ADB0593AF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180BD6-33B0-4351-AA54-1E335D11A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A1A5C3-C335-4464-86A1-1253AA65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4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545CC5-0F2B-41F5-B115-E6ADD951B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9FAA7B-8C16-450F-96B3-A1F23EEBB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DE6F34-C839-4546-A00C-022C4223B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ECD35-F34B-45EA-9687-D543A91DEDA7}" type="datetimeFigureOut">
              <a:rPr lang="zh-CN" altLang="en-US" smtClean="0"/>
              <a:t>2024/1/5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D43C01-05A4-4D81-B5AF-D2C2E98AC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C54EB0-AFFB-4CBE-9301-BB2F0EE1D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3F61-002D-4B93-B46D-19881A9F74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5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asimage.github.io/Word-As-Image-Page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BFD4206-8710-47A4-9D5B-7A70DC381FE4}"/>
              </a:ext>
            </a:extLst>
          </p:cNvPr>
          <p:cNvSpPr/>
          <p:nvPr/>
        </p:nvSpPr>
        <p:spPr>
          <a:xfrm>
            <a:off x="-79402" y="0"/>
            <a:ext cx="12350804" cy="4372215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8000">
                <a:schemeClr val="bg1">
                  <a:alpha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1D2F4B-0E02-4DD0-8117-46CAE4A3AC29}"/>
              </a:ext>
            </a:extLst>
          </p:cNvPr>
          <p:cNvSpPr txBox="1"/>
          <p:nvPr/>
        </p:nvSpPr>
        <p:spPr>
          <a:xfrm>
            <a:off x="593558" y="1161586"/>
            <a:ext cx="11004884" cy="263886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>
              <a:lnSpc>
                <a:spcPct val="120000"/>
              </a:lnSpc>
            </a:pPr>
            <a:r>
              <a:rPr lang="en-US" altLang="zh-CN" sz="7200" b="1" spc="300" dirty="0">
                <a:gradFill flip="none" rotWithShape="1">
                  <a:gsLst>
                    <a:gs pos="100000">
                      <a:srgbClr val="F3C07A"/>
                    </a:gs>
                    <a:gs pos="39000">
                      <a:srgbClr val="97404F"/>
                    </a:gs>
                  </a:gsLst>
                  <a:lin ang="135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rPr>
              <a:t>Word-As-Image for Semantic Typography</a:t>
            </a:r>
            <a:endParaRPr lang="zh-CN" altLang="en-US" sz="7200" b="1" spc="300" dirty="0">
              <a:gradFill flip="none" rotWithShape="1">
                <a:gsLst>
                  <a:gs pos="100000">
                    <a:srgbClr val="F3C07A"/>
                  </a:gs>
                  <a:gs pos="39000">
                    <a:srgbClr val="97404F"/>
                  </a:gs>
                </a:gsLst>
                <a:lin ang="135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宋体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6E65AB-6610-4F76-8F3B-21B7E9360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6" b="13809"/>
          <a:stretch/>
        </p:blipFill>
        <p:spPr>
          <a:xfrm>
            <a:off x="-15329" y="3773548"/>
            <a:ext cx="12222658" cy="3084453"/>
          </a:xfrm>
          <a:custGeom>
            <a:avLst/>
            <a:gdLst>
              <a:gd name="connsiteX0" fmla="*/ 0 w 12222658"/>
              <a:gd name="connsiteY0" fmla="*/ 0 h 3084453"/>
              <a:gd name="connsiteX1" fmla="*/ 12222658 w 12222658"/>
              <a:gd name="connsiteY1" fmla="*/ 68171 h 3084453"/>
              <a:gd name="connsiteX2" fmla="*/ 12222658 w 12222658"/>
              <a:gd name="connsiteY2" fmla="*/ 2658170 h 3084453"/>
              <a:gd name="connsiteX3" fmla="*/ 12213797 w 12222658"/>
              <a:gd name="connsiteY3" fmla="*/ 3084453 h 3084453"/>
              <a:gd name="connsiteX4" fmla="*/ 0 w 12222658"/>
              <a:gd name="connsiteY4" fmla="*/ 3084453 h 308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658" h="3084453">
                <a:moveTo>
                  <a:pt x="0" y="0"/>
                </a:moveTo>
                <a:lnTo>
                  <a:pt x="12222658" y="68171"/>
                </a:lnTo>
                <a:lnTo>
                  <a:pt x="12222658" y="2658170"/>
                </a:lnTo>
                <a:lnTo>
                  <a:pt x="12213797" y="3084453"/>
                </a:lnTo>
                <a:lnTo>
                  <a:pt x="0" y="3084453"/>
                </a:lnTo>
                <a:close/>
              </a:path>
            </a:pathLst>
          </a:custGeom>
        </p:spPr>
      </p:pic>
      <p:grpSp>
        <p:nvGrpSpPr>
          <p:cNvPr id="18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1DEC2AB-DC76-4E43-9184-1370DC87A91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26745" y="406805"/>
            <a:ext cx="1631315" cy="530748"/>
            <a:chOff x="3312319" y="2532064"/>
            <a:chExt cx="5567363" cy="1811338"/>
          </a:xfrm>
          <a:solidFill>
            <a:schemeClr val="bg1"/>
          </a:solidFill>
        </p:grpSpPr>
        <p:sp>
          <p:nvSpPr>
            <p:cNvPr id="19" name="işļiďê">
              <a:extLst>
                <a:ext uri="{FF2B5EF4-FFF2-40B4-BE49-F238E27FC236}">
                  <a16:creationId xmlns:a16="http://schemas.microsoft.com/office/drawing/2014/main" id="{7F6E0228-8EA6-452C-82B5-4208E63F6BFA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i$1iḑé">
              <a:extLst>
                <a:ext uri="{FF2B5EF4-FFF2-40B4-BE49-F238E27FC236}">
                  <a16:creationId xmlns:a16="http://schemas.microsoft.com/office/drawing/2014/main" id="{AC6F8A8D-55CA-4317-A7A9-CCF92BE7527E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íSḻîdê">
              <a:extLst>
                <a:ext uri="{FF2B5EF4-FFF2-40B4-BE49-F238E27FC236}">
                  <a16:creationId xmlns:a16="http://schemas.microsoft.com/office/drawing/2014/main" id="{D615B6AC-8FA9-4E12-BCA5-7F8C8DD21F66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îṩľïďè">
              <a:extLst>
                <a:ext uri="{FF2B5EF4-FFF2-40B4-BE49-F238E27FC236}">
                  <a16:creationId xmlns:a16="http://schemas.microsoft.com/office/drawing/2014/main" id="{D9543B07-A70B-49F3-B0FC-B6613F9555B1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íṣḷîḑé">
              <a:extLst>
                <a:ext uri="{FF2B5EF4-FFF2-40B4-BE49-F238E27FC236}">
                  <a16:creationId xmlns:a16="http://schemas.microsoft.com/office/drawing/2014/main" id="{D96FA77F-2B4C-454C-8E5F-C6C52B534208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íṡľiḍè">
              <a:extLst>
                <a:ext uri="{FF2B5EF4-FFF2-40B4-BE49-F238E27FC236}">
                  <a16:creationId xmlns:a16="http://schemas.microsoft.com/office/drawing/2014/main" id="{3E1B05A3-7819-419B-BDAD-484008826A8B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i$1îḑe">
              <a:extLst>
                <a:ext uri="{FF2B5EF4-FFF2-40B4-BE49-F238E27FC236}">
                  <a16:creationId xmlns:a16="http://schemas.microsoft.com/office/drawing/2014/main" id="{B1228103-1DF0-4AF3-91E3-96FE24E922C3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îsḻïḑê">
              <a:extLst>
                <a:ext uri="{FF2B5EF4-FFF2-40B4-BE49-F238E27FC236}">
                  <a16:creationId xmlns:a16="http://schemas.microsoft.com/office/drawing/2014/main" id="{6DA60BAE-DC93-4FBA-979C-12EDF0108AE1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îṡḻiďé">
              <a:extLst>
                <a:ext uri="{FF2B5EF4-FFF2-40B4-BE49-F238E27FC236}">
                  <a16:creationId xmlns:a16="http://schemas.microsoft.com/office/drawing/2014/main" id="{6C350E0E-5B22-42AD-BC58-1846916D6D91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iś1íḑè">
              <a:extLst>
                <a:ext uri="{FF2B5EF4-FFF2-40B4-BE49-F238E27FC236}">
                  <a16:creationId xmlns:a16="http://schemas.microsoft.com/office/drawing/2014/main" id="{99691D3B-CCB0-4B42-897D-A1E80BDCF1CD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iṣļíḓè">
              <a:extLst>
                <a:ext uri="{FF2B5EF4-FFF2-40B4-BE49-F238E27FC236}">
                  <a16:creationId xmlns:a16="http://schemas.microsoft.com/office/drawing/2014/main" id="{C7184153-1BC5-4739-9AD5-0107E6298958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íśḷîḑê">
              <a:extLst>
                <a:ext uri="{FF2B5EF4-FFF2-40B4-BE49-F238E27FC236}">
                  <a16:creationId xmlns:a16="http://schemas.microsoft.com/office/drawing/2014/main" id="{886C478F-CF3E-4868-9AA7-A5179A19214E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ïSḻiḋé">
              <a:extLst>
                <a:ext uri="{FF2B5EF4-FFF2-40B4-BE49-F238E27FC236}">
                  <a16:creationId xmlns:a16="http://schemas.microsoft.com/office/drawing/2014/main" id="{86C69E75-966B-4F26-8A1F-053E0905E6F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íṣ1ïďe">
              <a:extLst>
                <a:ext uri="{FF2B5EF4-FFF2-40B4-BE49-F238E27FC236}">
                  <a16:creationId xmlns:a16="http://schemas.microsoft.com/office/drawing/2014/main" id="{8ECC2B04-2A36-4161-A82D-10450DA24A37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î$ľîḓe">
              <a:extLst>
                <a:ext uri="{FF2B5EF4-FFF2-40B4-BE49-F238E27FC236}">
                  <a16:creationId xmlns:a16="http://schemas.microsoft.com/office/drawing/2014/main" id="{D40F6A3A-F066-497B-B322-188A99258C6F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íṧḷîḑê">
              <a:extLst>
                <a:ext uri="{FF2B5EF4-FFF2-40B4-BE49-F238E27FC236}">
                  <a16:creationId xmlns:a16="http://schemas.microsoft.com/office/drawing/2014/main" id="{2B407988-4B56-4D3C-8A56-26150938FA76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îsľîḑè">
              <a:extLst>
                <a:ext uri="{FF2B5EF4-FFF2-40B4-BE49-F238E27FC236}">
                  <a16:creationId xmlns:a16="http://schemas.microsoft.com/office/drawing/2014/main" id="{17182478-DDCE-4A55-8A1F-978E4A7E6229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íSḻiḋê">
              <a:extLst>
                <a:ext uri="{FF2B5EF4-FFF2-40B4-BE49-F238E27FC236}">
                  <a16:creationId xmlns:a16="http://schemas.microsoft.com/office/drawing/2014/main" id="{D4962807-94CD-4BDA-AF35-4FFDDB8F767A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ïş1íďê">
              <a:extLst>
                <a:ext uri="{FF2B5EF4-FFF2-40B4-BE49-F238E27FC236}">
                  <a16:creationId xmlns:a16="http://schemas.microsoft.com/office/drawing/2014/main" id="{299D0EA8-2783-4487-9241-6E23A8AB1788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iśḷíḓè">
              <a:extLst>
                <a:ext uri="{FF2B5EF4-FFF2-40B4-BE49-F238E27FC236}">
                  <a16:creationId xmlns:a16="http://schemas.microsoft.com/office/drawing/2014/main" id="{F17058B1-F685-4DE7-8525-DB9308A16548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ïṣľîḋé">
              <a:extLst>
                <a:ext uri="{FF2B5EF4-FFF2-40B4-BE49-F238E27FC236}">
                  <a16:creationId xmlns:a16="http://schemas.microsoft.com/office/drawing/2014/main" id="{DA316FDA-EC6D-4C97-A992-F79D858C4C46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isľiḑe">
              <a:extLst>
                <a:ext uri="{FF2B5EF4-FFF2-40B4-BE49-F238E27FC236}">
                  <a16:creationId xmlns:a16="http://schemas.microsoft.com/office/drawing/2014/main" id="{13DCC2BF-0A44-44EE-89C0-F86CA3F3894C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íṣ1ïḑê">
              <a:extLst>
                <a:ext uri="{FF2B5EF4-FFF2-40B4-BE49-F238E27FC236}">
                  <a16:creationId xmlns:a16="http://schemas.microsoft.com/office/drawing/2014/main" id="{21F32B1B-FAFA-4EB8-A1D9-541EA15348FA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íṩḻîďê">
              <a:extLst>
                <a:ext uri="{FF2B5EF4-FFF2-40B4-BE49-F238E27FC236}">
                  <a16:creationId xmlns:a16="http://schemas.microsoft.com/office/drawing/2014/main" id="{A5087A08-EE23-4161-9DA0-B7BB92FEBFFD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işḻïḑe">
              <a:extLst>
                <a:ext uri="{FF2B5EF4-FFF2-40B4-BE49-F238E27FC236}">
                  <a16:creationId xmlns:a16="http://schemas.microsoft.com/office/drawing/2014/main" id="{BED19201-F2C5-4A8A-912F-93C0A6AE6A76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i$liďê">
              <a:extLst>
                <a:ext uri="{FF2B5EF4-FFF2-40B4-BE49-F238E27FC236}">
                  <a16:creationId xmlns:a16="http://schemas.microsoft.com/office/drawing/2014/main" id="{80C1422A-A180-4E96-AB49-B58C2BFB9D21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ïŝḷide">
              <a:extLst>
                <a:ext uri="{FF2B5EF4-FFF2-40B4-BE49-F238E27FC236}">
                  <a16:creationId xmlns:a16="http://schemas.microsoft.com/office/drawing/2014/main" id="{664EB806-2803-42B2-A4CE-3A5A750C4913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íṣľïdè">
              <a:extLst>
                <a:ext uri="{FF2B5EF4-FFF2-40B4-BE49-F238E27FC236}">
                  <a16:creationId xmlns:a16="http://schemas.microsoft.com/office/drawing/2014/main" id="{3E34A9B9-E1CD-4D8F-B7D3-208282D76DD6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ïṡḷïdè">
              <a:extLst>
                <a:ext uri="{FF2B5EF4-FFF2-40B4-BE49-F238E27FC236}">
                  <a16:creationId xmlns:a16="http://schemas.microsoft.com/office/drawing/2014/main" id="{F9A412DA-AA77-44B5-9798-A0880EA66BB5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î$ļîḍè">
              <a:extLst>
                <a:ext uri="{FF2B5EF4-FFF2-40B4-BE49-F238E27FC236}">
                  <a16:creationId xmlns:a16="http://schemas.microsoft.com/office/drawing/2014/main" id="{4500E8C9-7BF1-4616-9E77-6D21BA949958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ïṡļíďè">
              <a:extLst>
                <a:ext uri="{FF2B5EF4-FFF2-40B4-BE49-F238E27FC236}">
                  <a16:creationId xmlns:a16="http://schemas.microsoft.com/office/drawing/2014/main" id="{6EF30C10-94C8-4D0D-9791-CE7B545F303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ïśḷidê">
              <a:extLst>
                <a:ext uri="{FF2B5EF4-FFF2-40B4-BE49-F238E27FC236}">
                  <a16:creationId xmlns:a16="http://schemas.microsoft.com/office/drawing/2014/main" id="{CD888168-9BC6-4234-9215-470C9F088AB3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i$ľïḋè">
              <a:extLst>
                <a:ext uri="{FF2B5EF4-FFF2-40B4-BE49-F238E27FC236}">
                  <a16:creationId xmlns:a16="http://schemas.microsoft.com/office/drawing/2014/main" id="{D33EDA64-EB63-4CB9-B886-2411BFE75947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ísḻîďe">
              <a:extLst>
                <a:ext uri="{FF2B5EF4-FFF2-40B4-BE49-F238E27FC236}">
                  <a16:creationId xmlns:a16="http://schemas.microsoft.com/office/drawing/2014/main" id="{A32DD844-D460-4FC4-813F-70A03A47D80A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îś1ïḍé">
              <a:extLst>
                <a:ext uri="{FF2B5EF4-FFF2-40B4-BE49-F238E27FC236}">
                  <a16:creationId xmlns:a16="http://schemas.microsoft.com/office/drawing/2014/main" id="{9FF9C964-1006-434B-A155-49AA1142ACFE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íslíḋé">
              <a:extLst>
                <a:ext uri="{FF2B5EF4-FFF2-40B4-BE49-F238E27FC236}">
                  <a16:creationId xmlns:a16="http://schemas.microsoft.com/office/drawing/2014/main" id="{4D02A147-E133-4960-B200-B294B4BF5F0F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îsḷïdê">
              <a:extLst>
                <a:ext uri="{FF2B5EF4-FFF2-40B4-BE49-F238E27FC236}">
                  <a16:creationId xmlns:a16="http://schemas.microsoft.com/office/drawing/2014/main" id="{31D2709B-EDF2-4B6F-A5EC-193B8FE372F5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îŝlïďê">
              <a:extLst>
                <a:ext uri="{FF2B5EF4-FFF2-40B4-BE49-F238E27FC236}">
                  <a16:creationId xmlns:a16="http://schemas.microsoft.com/office/drawing/2014/main" id="{EF3B25D7-9990-43AB-A903-A05D4B715DC2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ïŝḻíḋè">
              <a:extLst>
                <a:ext uri="{FF2B5EF4-FFF2-40B4-BE49-F238E27FC236}">
                  <a16:creationId xmlns:a16="http://schemas.microsoft.com/office/drawing/2014/main" id="{7533B078-6CF1-4AC4-B666-CF0DB71EFC19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íśľíḓé">
              <a:extLst>
                <a:ext uri="{FF2B5EF4-FFF2-40B4-BE49-F238E27FC236}">
                  <a16:creationId xmlns:a16="http://schemas.microsoft.com/office/drawing/2014/main" id="{3C83AF87-2FCD-421B-9D57-18B675287CD1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íşḷiḓê">
              <a:extLst>
                <a:ext uri="{FF2B5EF4-FFF2-40B4-BE49-F238E27FC236}">
                  <a16:creationId xmlns:a16="http://schemas.microsoft.com/office/drawing/2014/main" id="{4379B018-6CFC-4DDA-B281-76233F20F60D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îṥḻïḋe">
              <a:extLst>
                <a:ext uri="{FF2B5EF4-FFF2-40B4-BE49-F238E27FC236}">
                  <a16:creationId xmlns:a16="http://schemas.microsoft.com/office/drawing/2014/main" id="{2F1A22D5-4C6D-4135-BD97-AAA3F43C0E00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îṥ1ide">
              <a:extLst>
                <a:ext uri="{FF2B5EF4-FFF2-40B4-BE49-F238E27FC236}">
                  <a16:creationId xmlns:a16="http://schemas.microsoft.com/office/drawing/2014/main" id="{B28D65F6-444A-4C46-B38B-78E2E65E13B4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ïŝľiďé">
              <a:extLst>
                <a:ext uri="{FF2B5EF4-FFF2-40B4-BE49-F238E27FC236}">
                  <a16:creationId xmlns:a16="http://schemas.microsoft.com/office/drawing/2014/main" id="{67EBCC24-4407-493A-877D-DED973B3E2DA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ïşḻïde">
              <a:extLst>
                <a:ext uri="{FF2B5EF4-FFF2-40B4-BE49-F238E27FC236}">
                  <a16:creationId xmlns:a16="http://schemas.microsoft.com/office/drawing/2014/main" id="{0CEC7D1B-2E10-45FA-A760-8BF18352C2BC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isľiḑe">
              <a:extLst>
                <a:ext uri="{FF2B5EF4-FFF2-40B4-BE49-F238E27FC236}">
                  <a16:creationId xmlns:a16="http://schemas.microsoft.com/office/drawing/2014/main" id="{FD17F1F9-1F92-4987-9AE8-5DA356F221B0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iṩḻídè">
              <a:extLst>
                <a:ext uri="{FF2B5EF4-FFF2-40B4-BE49-F238E27FC236}">
                  <a16:creationId xmlns:a16="http://schemas.microsoft.com/office/drawing/2014/main" id="{B85E233F-9B2C-4BCC-9F13-0485C384E9CB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isľïďé">
              <a:extLst>
                <a:ext uri="{FF2B5EF4-FFF2-40B4-BE49-F238E27FC236}">
                  <a16:creationId xmlns:a16="http://schemas.microsoft.com/office/drawing/2014/main" id="{A4586CA5-BF09-4AC5-8CE6-06834C402F7E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íśliḑê">
              <a:extLst>
                <a:ext uri="{FF2B5EF4-FFF2-40B4-BE49-F238E27FC236}">
                  <a16:creationId xmlns:a16="http://schemas.microsoft.com/office/drawing/2014/main" id="{A351E9FB-A973-4F7C-B6EA-D702DF15C4AF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isḻiḋê">
              <a:extLst>
                <a:ext uri="{FF2B5EF4-FFF2-40B4-BE49-F238E27FC236}">
                  <a16:creationId xmlns:a16="http://schemas.microsoft.com/office/drawing/2014/main" id="{C50AE8F9-0E78-436F-A78A-475E1241F5CA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ïṧľïḑe">
              <a:extLst>
                <a:ext uri="{FF2B5EF4-FFF2-40B4-BE49-F238E27FC236}">
                  <a16:creationId xmlns:a16="http://schemas.microsoft.com/office/drawing/2014/main" id="{E5086D09-B8C3-4E76-8506-48DC86CD43E3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îṩḻïdé">
              <a:extLst>
                <a:ext uri="{FF2B5EF4-FFF2-40B4-BE49-F238E27FC236}">
                  <a16:creationId xmlns:a16="http://schemas.microsoft.com/office/drawing/2014/main" id="{CD8D5D83-F631-4735-91FF-AFBF53C8A2CE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íṩļiḋê">
              <a:extLst>
                <a:ext uri="{FF2B5EF4-FFF2-40B4-BE49-F238E27FC236}">
                  <a16:creationId xmlns:a16="http://schemas.microsoft.com/office/drawing/2014/main" id="{ECBEB54D-4D5A-41AE-B497-BCCD957D5B86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iş1íḑê">
              <a:extLst>
                <a:ext uri="{FF2B5EF4-FFF2-40B4-BE49-F238E27FC236}">
                  <a16:creationId xmlns:a16="http://schemas.microsoft.com/office/drawing/2014/main" id="{46FD43C2-F4BE-4BC0-B2AA-A32DDAECB6EA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ïSļíďé">
              <a:extLst>
                <a:ext uri="{FF2B5EF4-FFF2-40B4-BE49-F238E27FC236}">
                  <a16:creationId xmlns:a16="http://schemas.microsoft.com/office/drawing/2014/main" id="{EB771107-53C1-4C82-AF82-A72253DBAF5C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iş1iḍè">
              <a:extLst>
                <a:ext uri="{FF2B5EF4-FFF2-40B4-BE49-F238E27FC236}">
                  <a16:creationId xmlns:a16="http://schemas.microsoft.com/office/drawing/2014/main" id="{1BF05963-1319-469D-8264-2F8B68FADF18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ïsļídè">
              <a:extLst>
                <a:ext uri="{FF2B5EF4-FFF2-40B4-BE49-F238E27FC236}">
                  <a16:creationId xmlns:a16="http://schemas.microsoft.com/office/drawing/2014/main" id="{CFA9A341-7339-45BC-ADE6-5A2E4566C90B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ïṡlîďe">
              <a:extLst>
                <a:ext uri="{FF2B5EF4-FFF2-40B4-BE49-F238E27FC236}">
                  <a16:creationId xmlns:a16="http://schemas.microsoft.com/office/drawing/2014/main" id="{EE9A04C0-6BA1-44BE-A949-52751F1FE669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íSḻiďè">
              <a:extLst>
                <a:ext uri="{FF2B5EF4-FFF2-40B4-BE49-F238E27FC236}">
                  <a16:creationId xmlns:a16="http://schemas.microsoft.com/office/drawing/2014/main" id="{78605E92-E5D1-4FE5-B897-688203C39844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ïŝlîdé">
              <a:extLst>
                <a:ext uri="{FF2B5EF4-FFF2-40B4-BE49-F238E27FC236}">
                  <a16:creationId xmlns:a16="http://schemas.microsoft.com/office/drawing/2014/main" id="{AEBD7917-592F-47E7-B0B6-E10D064FB351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îṡļíḑe">
              <a:extLst>
                <a:ext uri="{FF2B5EF4-FFF2-40B4-BE49-F238E27FC236}">
                  <a16:creationId xmlns:a16="http://schemas.microsoft.com/office/drawing/2014/main" id="{1EBE3805-F1A5-466F-8594-ED8B32584409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íś1iḍe">
              <a:extLst>
                <a:ext uri="{FF2B5EF4-FFF2-40B4-BE49-F238E27FC236}">
                  <a16:creationId xmlns:a16="http://schemas.microsoft.com/office/drawing/2014/main" id="{6F68656A-B1B7-4429-B223-F2BB194C8F73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išḻîḍe">
              <a:extLst>
                <a:ext uri="{FF2B5EF4-FFF2-40B4-BE49-F238E27FC236}">
                  <a16:creationId xmlns:a16="http://schemas.microsoft.com/office/drawing/2014/main" id="{B40184B7-2042-4E95-AE0E-783B54E45DA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î$lîďê">
              <a:extLst>
                <a:ext uri="{FF2B5EF4-FFF2-40B4-BE49-F238E27FC236}">
                  <a16:creationId xmlns:a16="http://schemas.microsoft.com/office/drawing/2014/main" id="{7191640B-A364-42EF-9D8C-F7AA6C54C98B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îs1ïḋê">
              <a:extLst>
                <a:ext uri="{FF2B5EF4-FFF2-40B4-BE49-F238E27FC236}">
                  <a16:creationId xmlns:a16="http://schemas.microsoft.com/office/drawing/2014/main" id="{9FA0B5F2-888C-46C3-A228-C6A2F1BDB729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iS1iḓé">
              <a:extLst>
                <a:ext uri="{FF2B5EF4-FFF2-40B4-BE49-F238E27FC236}">
                  <a16:creationId xmlns:a16="http://schemas.microsoft.com/office/drawing/2014/main" id="{646FEC3A-15A5-4BAB-93C9-8DC8F1685BC4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ïṥḷidé">
              <a:extLst>
                <a:ext uri="{FF2B5EF4-FFF2-40B4-BE49-F238E27FC236}">
                  <a16:creationId xmlns:a16="http://schemas.microsoft.com/office/drawing/2014/main" id="{5B7FDED9-6887-448B-878C-F441308899FD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i$ļïďê">
              <a:extLst>
                <a:ext uri="{FF2B5EF4-FFF2-40B4-BE49-F238E27FC236}">
                  <a16:creationId xmlns:a16="http://schemas.microsoft.com/office/drawing/2014/main" id="{FEF4A58D-3C7A-4B41-AE7C-CCCC2F050DF9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2430944-26C8-49EB-8A6A-11F654C116A2}"/>
              </a:ext>
            </a:extLst>
          </p:cNvPr>
          <p:cNvGrpSpPr/>
          <p:nvPr/>
        </p:nvGrpSpPr>
        <p:grpSpPr>
          <a:xfrm>
            <a:off x="4835783" y="5362959"/>
            <a:ext cx="2715609" cy="722620"/>
            <a:chOff x="4915597" y="3504558"/>
            <a:chExt cx="2339310" cy="72262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8C85B4C-08E7-4A1C-9D1F-A348BCA926B9}"/>
                </a:ext>
              </a:extLst>
            </p:cNvPr>
            <p:cNvSpPr/>
            <p:nvPr/>
          </p:nvSpPr>
          <p:spPr>
            <a:xfrm>
              <a:off x="4915597" y="3504558"/>
              <a:ext cx="2339310" cy="42965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3C07A"/>
                </a:gs>
                <a:gs pos="38000">
                  <a:srgbClr val="97404F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66A641D-0CC7-499E-8BBB-2B9150BD3D6E}"/>
                </a:ext>
              </a:extLst>
            </p:cNvPr>
            <p:cNvSpPr txBox="1"/>
            <p:nvPr/>
          </p:nvSpPr>
          <p:spPr>
            <a:xfrm>
              <a:off x="5019185" y="3519292"/>
              <a:ext cx="2153630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indent="0" algn="ctr"/>
              <a:r>
                <a:rPr lang="zh-CN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charset="0"/>
                </a:rPr>
                <a:t>展示者</a:t>
              </a:r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charset="0"/>
                </a:rPr>
                <a:t>：龙咏柳</a:t>
              </a:r>
              <a:endParaRPr lang="zh-CN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77DC189-C23C-5E4F-C01B-A4F4E51F96A5}"/>
              </a:ext>
            </a:extLst>
          </p:cNvPr>
          <p:cNvGrpSpPr/>
          <p:nvPr/>
        </p:nvGrpSpPr>
        <p:grpSpPr>
          <a:xfrm>
            <a:off x="4785390" y="5950802"/>
            <a:ext cx="2855935" cy="722620"/>
            <a:chOff x="4915597" y="3504558"/>
            <a:chExt cx="2339310" cy="722620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76A39D99-3C55-6B1C-659B-FDD702051662}"/>
                </a:ext>
              </a:extLst>
            </p:cNvPr>
            <p:cNvSpPr/>
            <p:nvPr/>
          </p:nvSpPr>
          <p:spPr>
            <a:xfrm>
              <a:off x="4915597" y="3504558"/>
              <a:ext cx="2339310" cy="42965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3C07A"/>
                </a:gs>
                <a:gs pos="38000">
                  <a:srgbClr val="97404F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E847C6-1C46-93FE-C7E6-2BA0631EDDC9}"/>
                </a:ext>
              </a:extLst>
            </p:cNvPr>
            <p:cNvSpPr txBox="1"/>
            <p:nvPr/>
          </p:nvSpPr>
          <p:spPr>
            <a:xfrm>
              <a:off x="5019185" y="3519292"/>
              <a:ext cx="2153630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indent="0" algn="ctr"/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charset="0"/>
                </a:rPr>
                <a:t>学号：</a:t>
              </a:r>
              <a:r>
                <a:rPr lang="en-US" altLang="zh-CN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charset="0"/>
                </a:rPr>
                <a:t>22351137</a:t>
              </a:r>
              <a:endParaRPr lang="zh-CN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4221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835DAE2-99B1-416C-A5E0-FD9747F380D7}"/>
              </a:ext>
            </a:extLst>
          </p:cNvPr>
          <p:cNvSpPr/>
          <p:nvPr/>
        </p:nvSpPr>
        <p:spPr>
          <a:xfrm>
            <a:off x="7215876" y="1297260"/>
            <a:ext cx="6581522" cy="5088682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003F88">
              <a:alpha val="20000"/>
            </a:srgbClr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C21954D-0B41-46F2-92E0-6F3F35BA5194}"/>
              </a:ext>
            </a:extLst>
          </p:cNvPr>
          <p:cNvSpPr/>
          <p:nvPr/>
        </p:nvSpPr>
        <p:spPr>
          <a:xfrm>
            <a:off x="-2299854" y="0"/>
            <a:ext cx="10041967" cy="6858000"/>
          </a:xfrm>
          <a:custGeom>
            <a:avLst/>
            <a:gdLst>
              <a:gd name="connsiteX0" fmla="*/ 2070985 w 10041967"/>
              <a:gd name="connsiteY0" fmla="*/ 0 h 6858000"/>
              <a:gd name="connsiteX1" fmla="*/ 10041967 w 10041967"/>
              <a:gd name="connsiteY1" fmla="*/ 0 h 6858000"/>
              <a:gd name="connsiteX2" fmla="*/ 9889851 w 10041967"/>
              <a:gd name="connsiteY2" fmla="*/ 87465 h 6858000"/>
              <a:gd name="connsiteX3" fmla="*/ 7970982 w 10041967"/>
              <a:gd name="connsiteY3" fmla="*/ 3495963 h 6858000"/>
              <a:gd name="connsiteX4" fmla="*/ 7969464 w 10041967"/>
              <a:gd name="connsiteY4" fmla="*/ 3556000 h 6858000"/>
              <a:gd name="connsiteX5" fmla="*/ 7965796 w 10041967"/>
              <a:gd name="connsiteY5" fmla="*/ 3701056 h 6858000"/>
              <a:gd name="connsiteX6" fmla="*/ 6153803 w 10041967"/>
              <a:gd name="connsiteY6" fmla="*/ 6840557 h 6858000"/>
              <a:gd name="connsiteX7" fmla="*/ 6125528 w 10041967"/>
              <a:gd name="connsiteY7" fmla="*/ 6858000 h 6858000"/>
              <a:gd name="connsiteX8" fmla="*/ 1846397 w 10041967"/>
              <a:gd name="connsiteY8" fmla="*/ 6858000 h 6858000"/>
              <a:gd name="connsiteX9" fmla="*/ 1757165 w 10041967"/>
              <a:gd name="connsiteY9" fmla="*/ 6800795 h 6858000"/>
              <a:gd name="connsiteX10" fmla="*/ 0 w 10041967"/>
              <a:gd name="connsiteY10" fmla="*/ 3495963 h 6858000"/>
              <a:gd name="connsiteX11" fmla="*/ 1918869 w 10041967"/>
              <a:gd name="connsiteY11" fmla="*/ 874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1967" h="6858000">
                <a:moveTo>
                  <a:pt x="2070985" y="0"/>
                </a:moveTo>
                <a:lnTo>
                  <a:pt x="10041967" y="0"/>
                </a:lnTo>
                <a:lnTo>
                  <a:pt x="9889851" y="87465"/>
                </a:lnTo>
                <a:cubicBezTo>
                  <a:pt x="8739444" y="786469"/>
                  <a:pt x="7970982" y="2051474"/>
                  <a:pt x="7970982" y="3495963"/>
                </a:cubicBezTo>
                <a:lnTo>
                  <a:pt x="7969464" y="3556000"/>
                </a:lnTo>
                <a:cubicBezTo>
                  <a:pt x="7968241" y="3604352"/>
                  <a:pt x="7967019" y="3652704"/>
                  <a:pt x="7965796" y="3701056"/>
                </a:cubicBezTo>
                <a:cubicBezTo>
                  <a:pt x="7899082" y="5017190"/>
                  <a:pt x="7193900" y="6164875"/>
                  <a:pt x="6153803" y="6840557"/>
                </a:cubicBezTo>
                <a:lnTo>
                  <a:pt x="6125528" y="6858000"/>
                </a:lnTo>
                <a:lnTo>
                  <a:pt x="1846397" y="6858000"/>
                </a:lnTo>
                <a:lnTo>
                  <a:pt x="1757165" y="6800795"/>
                </a:lnTo>
                <a:cubicBezTo>
                  <a:pt x="697018" y="6084574"/>
                  <a:pt x="0" y="4871667"/>
                  <a:pt x="0" y="3495963"/>
                </a:cubicBezTo>
                <a:cubicBezTo>
                  <a:pt x="0" y="2051474"/>
                  <a:pt x="768462" y="786469"/>
                  <a:pt x="1918869" y="87465"/>
                </a:cubicBezTo>
                <a:close/>
              </a:path>
            </a:pathLst>
          </a:custGeom>
          <a:blipFill dpi="0" rotWithShape="1">
            <a:blip r:embed="rId4"/>
            <a:srcRect/>
            <a:tile tx="-25400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BBBCF0-D39D-4AEC-BBCE-35406D279B1F}"/>
              </a:ext>
            </a:extLst>
          </p:cNvPr>
          <p:cNvGrpSpPr/>
          <p:nvPr/>
        </p:nvGrpSpPr>
        <p:grpSpPr>
          <a:xfrm>
            <a:off x="6470543" y="2096050"/>
            <a:ext cx="6286347" cy="2787820"/>
            <a:chOff x="6470543" y="1881188"/>
            <a:chExt cx="6286347" cy="278782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3C993D0-D07B-44E9-906D-792CFF25E01F}"/>
                </a:ext>
              </a:extLst>
            </p:cNvPr>
            <p:cNvSpPr/>
            <p:nvPr/>
          </p:nvSpPr>
          <p:spPr>
            <a:xfrm>
              <a:off x="6470543" y="1881188"/>
              <a:ext cx="2288816" cy="1685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D9BE38C-B41A-4D2D-B795-D068DA6A338A}"/>
                </a:ext>
              </a:extLst>
            </p:cNvPr>
            <p:cNvSpPr txBox="1"/>
            <p:nvPr/>
          </p:nvSpPr>
          <p:spPr>
            <a:xfrm>
              <a:off x="6887643" y="3441961"/>
              <a:ext cx="58692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方法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6F3EED-1DA1-4CCE-8367-ECF28BA4716D}"/>
                </a:ext>
              </a:extLst>
            </p:cNvPr>
            <p:cNvSpPr txBox="1"/>
            <p:nvPr/>
          </p:nvSpPr>
          <p:spPr>
            <a:xfrm>
              <a:off x="6887644" y="4207343"/>
              <a:ext cx="484820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魂105号-简雅黑" panose="00000500000000000000" pitchFamily="2" charset="-122"/>
                </a:rPr>
                <a:t>Method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4" name="直接连接符 33">
              <a:extLst>
                <a:ext uri="{FF2B5EF4-FFF2-40B4-BE49-F238E27FC236}">
                  <a16:creationId xmlns:a16="http://schemas.microsoft.com/office/drawing/2014/main" id="{3E6C83D1-7201-4B19-AA45-495D9D6D81C9}"/>
                </a:ext>
              </a:extLst>
            </p:cNvPr>
            <p:cNvCxnSpPr/>
            <p:nvPr/>
          </p:nvCxnSpPr>
          <p:spPr>
            <a:xfrm>
              <a:off x="6724111" y="3598103"/>
              <a:ext cx="0" cy="1010999"/>
            </a:xfrm>
            <a:prstGeom prst="line">
              <a:avLst/>
            </a:prstGeom>
            <a:ln w="412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00ED94-5C0F-43D6-B8CA-42AF3699A78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17" name="işļiďê">
              <a:extLst>
                <a:ext uri="{FF2B5EF4-FFF2-40B4-BE49-F238E27FC236}">
                  <a16:creationId xmlns:a16="http://schemas.microsoft.com/office/drawing/2014/main" id="{D8F10E32-61E0-4E15-8C54-2ED0BC0AF598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i$1iḑé">
              <a:extLst>
                <a:ext uri="{FF2B5EF4-FFF2-40B4-BE49-F238E27FC236}">
                  <a16:creationId xmlns:a16="http://schemas.microsoft.com/office/drawing/2014/main" id="{FA9CCBA7-BA60-4C3F-A0F2-76BC076A69F4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íSḻîdê">
              <a:extLst>
                <a:ext uri="{FF2B5EF4-FFF2-40B4-BE49-F238E27FC236}">
                  <a16:creationId xmlns:a16="http://schemas.microsoft.com/office/drawing/2014/main" id="{EE789BF5-2A2A-4EF2-A791-89725DE4CF1C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îṩľïďè">
              <a:extLst>
                <a:ext uri="{FF2B5EF4-FFF2-40B4-BE49-F238E27FC236}">
                  <a16:creationId xmlns:a16="http://schemas.microsoft.com/office/drawing/2014/main" id="{69E5F7DB-5162-45B9-8CAD-D410B734009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íṣḷîḑé">
              <a:extLst>
                <a:ext uri="{FF2B5EF4-FFF2-40B4-BE49-F238E27FC236}">
                  <a16:creationId xmlns:a16="http://schemas.microsoft.com/office/drawing/2014/main" id="{2DE77EEC-33CE-403F-AD9C-A47D6997298E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íṡľiḍè">
              <a:extLst>
                <a:ext uri="{FF2B5EF4-FFF2-40B4-BE49-F238E27FC236}">
                  <a16:creationId xmlns:a16="http://schemas.microsoft.com/office/drawing/2014/main" id="{0117A46B-CC5F-4621-BDCC-65CF55F6B71E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i$1îḑe">
              <a:extLst>
                <a:ext uri="{FF2B5EF4-FFF2-40B4-BE49-F238E27FC236}">
                  <a16:creationId xmlns:a16="http://schemas.microsoft.com/office/drawing/2014/main" id="{E27D654F-A8EB-4617-BCF8-17ADD088EB36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îsḻïḑê">
              <a:extLst>
                <a:ext uri="{FF2B5EF4-FFF2-40B4-BE49-F238E27FC236}">
                  <a16:creationId xmlns:a16="http://schemas.microsoft.com/office/drawing/2014/main" id="{C3A9CEA1-7256-4B39-B302-0201C6E4CD49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îṡḻiďé">
              <a:extLst>
                <a:ext uri="{FF2B5EF4-FFF2-40B4-BE49-F238E27FC236}">
                  <a16:creationId xmlns:a16="http://schemas.microsoft.com/office/drawing/2014/main" id="{49F5B98F-52B8-45E7-9134-E93F23AC7DC4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iś1íḑè">
              <a:extLst>
                <a:ext uri="{FF2B5EF4-FFF2-40B4-BE49-F238E27FC236}">
                  <a16:creationId xmlns:a16="http://schemas.microsoft.com/office/drawing/2014/main" id="{1DAF16E7-134E-4C00-B527-0999D360FBE9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iṣļíḓè">
              <a:extLst>
                <a:ext uri="{FF2B5EF4-FFF2-40B4-BE49-F238E27FC236}">
                  <a16:creationId xmlns:a16="http://schemas.microsoft.com/office/drawing/2014/main" id="{11A0BAEC-E4A4-451F-BDDB-0B5B0A8DEFEC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íśḷîḑê">
              <a:extLst>
                <a:ext uri="{FF2B5EF4-FFF2-40B4-BE49-F238E27FC236}">
                  <a16:creationId xmlns:a16="http://schemas.microsoft.com/office/drawing/2014/main" id="{22D600BC-B0B4-45A4-93F9-2BBBF8BEAD2F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ïSḻiḋé">
              <a:extLst>
                <a:ext uri="{FF2B5EF4-FFF2-40B4-BE49-F238E27FC236}">
                  <a16:creationId xmlns:a16="http://schemas.microsoft.com/office/drawing/2014/main" id="{07FC713E-D5C1-47B6-B453-14086A1817A3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íṣ1ïďe">
              <a:extLst>
                <a:ext uri="{FF2B5EF4-FFF2-40B4-BE49-F238E27FC236}">
                  <a16:creationId xmlns:a16="http://schemas.microsoft.com/office/drawing/2014/main" id="{E19A2DC1-8865-41F7-9CE1-EF2A9B89FD5E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î$ľîḓe">
              <a:extLst>
                <a:ext uri="{FF2B5EF4-FFF2-40B4-BE49-F238E27FC236}">
                  <a16:creationId xmlns:a16="http://schemas.microsoft.com/office/drawing/2014/main" id="{58B9B325-7C19-4FC3-9346-5DBED331BFBA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íṧḷîḑê">
              <a:extLst>
                <a:ext uri="{FF2B5EF4-FFF2-40B4-BE49-F238E27FC236}">
                  <a16:creationId xmlns:a16="http://schemas.microsoft.com/office/drawing/2014/main" id="{C2D844CA-9EC4-4C32-9A94-6E79B030635A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îsľîḑè">
              <a:extLst>
                <a:ext uri="{FF2B5EF4-FFF2-40B4-BE49-F238E27FC236}">
                  <a16:creationId xmlns:a16="http://schemas.microsoft.com/office/drawing/2014/main" id="{D9C0B1F9-68F6-4CB6-93CA-76EF86374D8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íSḻiḋê">
              <a:extLst>
                <a:ext uri="{FF2B5EF4-FFF2-40B4-BE49-F238E27FC236}">
                  <a16:creationId xmlns:a16="http://schemas.microsoft.com/office/drawing/2014/main" id="{83AF246D-AF7D-458F-A657-80EADCBF6C17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ïş1íďê">
              <a:extLst>
                <a:ext uri="{FF2B5EF4-FFF2-40B4-BE49-F238E27FC236}">
                  <a16:creationId xmlns:a16="http://schemas.microsoft.com/office/drawing/2014/main" id="{3BC30EF5-ADCC-478C-8699-16A825478B2E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iśḷíḓè">
              <a:extLst>
                <a:ext uri="{FF2B5EF4-FFF2-40B4-BE49-F238E27FC236}">
                  <a16:creationId xmlns:a16="http://schemas.microsoft.com/office/drawing/2014/main" id="{CD9B189D-5616-4346-9F97-FF2458834113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ïṣľîḋé">
              <a:extLst>
                <a:ext uri="{FF2B5EF4-FFF2-40B4-BE49-F238E27FC236}">
                  <a16:creationId xmlns:a16="http://schemas.microsoft.com/office/drawing/2014/main" id="{4F2F3099-4C1F-429A-81EA-460809FF5583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isľiḑe">
              <a:extLst>
                <a:ext uri="{FF2B5EF4-FFF2-40B4-BE49-F238E27FC236}">
                  <a16:creationId xmlns:a16="http://schemas.microsoft.com/office/drawing/2014/main" id="{CD3D3E9A-FADE-43DA-966E-EB0448EA64A2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íṣ1ïḑê">
              <a:extLst>
                <a:ext uri="{FF2B5EF4-FFF2-40B4-BE49-F238E27FC236}">
                  <a16:creationId xmlns:a16="http://schemas.microsoft.com/office/drawing/2014/main" id="{B47A5554-ACE6-4986-85EF-BA56C2034FD9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íṩḻîďê">
              <a:extLst>
                <a:ext uri="{FF2B5EF4-FFF2-40B4-BE49-F238E27FC236}">
                  <a16:creationId xmlns:a16="http://schemas.microsoft.com/office/drawing/2014/main" id="{78497725-9C2F-489F-9D5C-3933E446395E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işḻïḑe">
              <a:extLst>
                <a:ext uri="{FF2B5EF4-FFF2-40B4-BE49-F238E27FC236}">
                  <a16:creationId xmlns:a16="http://schemas.microsoft.com/office/drawing/2014/main" id="{DE08BD6D-1A66-4A06-BF7C-4E6CF071B58E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i$liďê">
              <a:extLst>
                <a:ext uri="{FF2B5EF4-FFF2-40B4-BE49-F238E27FC236}">
                  <a16:creationId xmlns:a16="http://schemas.microsoft.com/office/drawing/2014/main" id="{FB9D0397-3237-451F-86B6-5F20A717EC21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ïŝḷide">
              <a:extLst>
                <a:ext uri="{FF2B5EF4-FFF2-40B4-BE49-F238E27FC236}">
                  <a16:creationId xmlns:a16="http://schemas.microsoft.com/office/drawing/2014/main" id="{160709E6-F378-4835-A310-0E8A6AC3EC0A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íṣľïdè">
              <a:extLst>
                <a:ext uri="{FF2B5EF4-FFF2-40B4-BE49-F238E27FC236}">
                  <a16:creationId xmlns:a16="http://schemas.microsoft.com/office/drawing/2014/main" id="{086FAD0F-C9EC-46F4-886E-CB78DFDB428F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ïṡḷïdè">
              <a:extLst>
                <a:ext uri="{FF2B5EF4-FFF2-40B4-BE49-F238E27FC236}">
                  <a16:creationId xmlns:a16="http://schemas.microsoft.com/office/drawing/2014/main" id="{C294700D-5B0E-43E5-96E9-22035ABA6E93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î$ļîḍè">
              <a:extLst>
                <a:ext uri="{FF2B5EF4-FFF2-40B4-BE49-F238E27FC236}">
                  <a16:creationId xmlns:a16="http://schemas.microsoft.com/office/drawing/2014/main" id="{2D5BF886-06B4-40BC-8162-5580112B3AEF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ïṡļíďè">
              <a:extLst>
                <a:ext uri="{FF2B5EF4-FFF2-40B4-BE49-F238E27FC236}">
                  <a16:creationId xmlns:a16="http://schemas.microsoft.com/office/drawing/2014/main" id="{ADE71AD0-C811-480F-B1D8-07C2AAB5082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ïśḷidê">
              <a:extLst>
                <a:ext uri="{FF2B5EF4-FFF2-40B4-BE49-F238E27FC236}">
                  <a16:creationId xmlns:a16="http://schemas.microsoft.com/office/drawing/2014/main" id="{FBD756A6-3D20-494B-B30F-1625C952A1F0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i$ľïḋè">
              <a:extLst>
                <a:ext uri="{FF2B5EF4-FFF2-40B4-BE49-F238E27FC236}">
                  <a16:creationId xmlns:a16="http://schemas.microsoft.com/office/drawing/2014/main" id="{651C4952-5857-4F98-8FCE-8255401895B8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ísḻîďe">
              <a:extLst>
                <a:ext uri="{FF2B5EF4-FFF2-40B4-BE49-F238E27FC236}">
                  <a16:creationId xmlns:a16="http://schemas.microsoft.com/office/drawing/2014/main" id="{31B5E611-3C3B-4DB6-A962-2652AE8189F8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îś1ïḍé">
              <a:extLst>
                <a:ext uri="{FF2B5EF4-FFF2-40B4-BE49-F238E27FC236}">
                  <a16:creationId xmlns:a16="http://schemas.microsoft.com/office/drawing/2014/main" id="{C8B5C69A-06BC-4DC3-8DAC-B9773E928A68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íslíḋé">
              <a:extLst>
                <a:ext uri="{FF2B5EF4-FFF2-40B4-BE49-F238E27FC236}">
                  <a16:creationId xmlns:a16="http://schemas.microsoft.com/office/drawing/2014/main" id="{691642FC-AB4F-4372-B4BE-D279AF0DE83F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îsḷïdê">
              <a:extLst>
                <a:ext uri="{FF2B5EF4-FFF2-40B4-BE49-F238E27FC236}">
                  <a16:creationId xmlns:a16="http://schemas.microsoft.com/office/drawing/2014/main" id="{B8BCD490-2C06-4E54-8D29-4581CD28F9F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îŝlïďê">
              <a:extLst>
                <a:ext uri="{FF2B5EF4-FFF2-40B4-BE49-F238E27FC236}">
                  <a16:creationId xmlns:a16="http://schemas.microsoft.com/office/drawing/2014/main" id="{6625EB45-E742-4CFE-A177-2BD208AD00FB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ïŝḻíḋè">
              <a:extLst>
                <a:ext uri="{FF2B5EF4-FFF2-40B4-BE49-F238E27FC236}">
                  <a16:creationId xmlns:a16="http://schemas.microsoft.com/office/drawing/2014/main" id="{A5FF3A97-1B77-4637-9BCC-9F0E6C90574A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íśľíḓé">
              <a:extLst>
                <a:ext uri="{FF2B5EF4-FFF2-40B4-BE49-F238E27FC236}">
                  <a16:creationId xmlns:a16="http://schemas.microsoft.com/office/drawing/2014/main" id="{7E8B7920-C257-41FB-B1D6-7EAFBDEECD51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íşḷiḓê">
              <a:extLst>
                <a:ext uri="{FF2B5EF4-FFF2-40B4-BE49-F238E27FC236}">
                  <a16:creationId xmlns:a16="http://schemas.microsoft.com/office/drawing/2014/main" id="{0534C421-D505-4CEA-A027-E06B7E05A028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îṥḻïḋe">
              <a:extLst>
                <a:ext uri="{FF2B5EF4-FFF2-40B4-BE49-F238E27FC236}">
                  <a16:creationId xmlns:a16="http://schemas.microsoft.com/office/drawing/2014/main" id="{33E81606-1760-429F-97FC-D29DDE71DEEA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îṥ1ide">
              <a:extLst>
                <a:ext uri="{FF2B5EF4-FFF2-40B4-BE49-F238E27FC236}">
                  <a16:creationId xmlns:a16="http://schemas.microsoft.com/office/drawing/2014/main" id="{00C0D61D-2420-4846-8234-382EB7876CE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ïŝľiďé">
              <a:extLst>
                <a:ext uri="{FF2B5EF4-FFF2-40B4-BE49-F238E27FC236}">
                  <a16:creationId xmlns:a16="http://schemas.microsoft.com/office/drawing/2014/main" id="{8A528F47-C529-48CA-892B-2333E736C2A4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ïşḻïde">
              <a:extLst>
                <a:ext uri="{FF2B5EF4-FFF2-40B4-BE49-F238E27FC236}">
                  <a16:creationId xmlns:a16="http://schemas.microsoft.com/office/drawing/2014/main" id="{0A3961FE-2A32-4E17-B049-BC622BDA070C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isľiḑe">
              <a:extLst>
                <a:ext uri="{FF2B5EF4-FFF2-40B4-BE49-F238E27FC236}">
                  <a16:creationId xmlns:a16="http://schemas.microsoft.com/office/drawing/2014/main" id="{696EC9E8-6860-4425-A773-4635196804E2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iṩḻídè">
              <a:extLst>
                <a:ext uri="{FF2B5EF4-FFF2-40B4-BE49-F238E27FC236}">
                  <a16:creationId xmlns:a16="http://schemas.microsoft.com/office/drawing/2014/main" id="{FAB90D7D-A9D8-425E-B79C-CF6C243CE189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isľïďé">
              <a:extLst>
                <a:ext uri="{FF2B5EF4-FFF2-40B4-BE49-F238E27FC236}">
                  <a16:creationId xmlns:a16="http://schemas.microsoft.com/office/drawing/2014/main" id="{BBDACC56-81A4-4FB0-B493-A850FE020492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íśliḑê">
              <a:extLst>
                <a:ext uri="{FF2B5EF4-FFF2-40B4-BE49-F238E27FC236}">
                  <a16:creationId xmlns:a16="http://schemas.microsoft.com/office/drawing/2014/main" id="{E663D844-07F9-4D27-AFE5-7275A545DF59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isḻiḋê">
              <a:extLst>
                <a:ext uri="{FF2B5EF4-FFF2-40B4-BE49-F238E27FC236}">
                  <a16:creationId xmlns:a16="http://schemas.microsoft.com/office/drawing/2014/main" id="{B97926F6-C564-402A-8AF2-9EA0A35DC81B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ïṧľïḑe">
              <a:extLst>
                <a:ext uri="{FF2B5EF4-FFF2-40B4-BE49-F238E27FC236}">
                  <a16:creationId xmlns:a16="http://schemas.microsoft.com/office/drawing/2014/main" id="{F1BA6F6A-29E2-40FE-974F-E802B1CF9002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îṩḻïdé">
              <a:extLst>
                <a:ext uri="{FF2B5EF4-FFF2-40B4-BE49-F238E27FC236}">
                  <a16:creationId xmlns:a16="http://schemas.microsoft.com/office/drawing/2014/main" id="{4DC85183-65F1-469F-9A8C-7AE6D9FC9151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íṩļiḋê">
              <a:extLst>
                <a:ext uri="{FF2B5EF4-FFF2-40B4-BE49-F238E27FC236}">
                  <a16:creationId xmlns:a16="http://schemas.microsoft.com/office/drawing/2014/main" id="{404BB41C-4584-425A-8ACB-9375B5023FAD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iş1íḑê">
              <a:extLst>
                <a:ext uri="{FF2B5EF4-FFF2-40B4-BE49-F238E27FC236}">
                  <a16:creationId xmlns:a16="http://schemas.microsoft.com/office/drawing/2014/main" id="{67AD83F0-4850-40B6-8A2F-B0E0EFBB7509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ïSļíďé">
              <a:extLst>
                <a:ext uri="{FF2B5EF4-FFF2-40B4-BE49-F238E27FC236}">
                  <a16:creationId xmlns:a16="http://schemas.microsoft.com/office/drawing/2014/main" id="{4A11D2C0-03F3-4DF2-A3F8-A6947FBFAB0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iş1iḍè">
              <a:extLst>
                <a:ext uri="{FF2B5EF4-FFF2-40B4-BE49-F238E27FC236}">
                  <a16:creationId xmlns:a16="http://schemas.microsoft.com/office/drawing/2014/main" id="{565F134B-7AE2-4182-ACB4-54ABC9CAE395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ïsļídè">
              <a:extLst>
                <a:ext uri="{FF2B5EF4-FFF2-40B4-BE49-F238E27FC236}">
                  <a16:creationId xmlns:a16="http://schemas.microsoft.com/office/drawing/2014/main" id="{4B8CA527-8930-4387-AF85-C6E294B648E8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ïṡlîďe">
              <a:extLst>
                <a:ext uri="{FF2B5EF4-FFF2-40B4-BE49-F238E27FC236}">
                  <a16:creationId xmlns:a16="http://schemas.microsoft.com/office/drawing/2014/main" id="{38421160-8762-4F2E-9861-B7975BEDCA57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íSḻiďè">
              <a:extLst>
                <a:ext uri="{FF2B5EF4-FFF2-40B4-BE49-F238E27FC236}">
                  <a16:creationId xmlns:a16="http://schemas.microsoft.com/office/drawing/2014/main" id="{59AF4E5E-5CD3-4782-A9C2-03AD5A94D4F8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ïŝlîdé">
              <a:extLst>
                <a:ext uri="{FF2B5EF4-FFF2-40B4-BE49-F238E27FC236}">
                  <a16:creationId xmlns:a16="http://schemas.microsoft.com/office/drawing/2014/main" id="{270B145C-CDF6-4898-8C95-337D3C195A94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îṡļíḑe">
              <a:extLst>
                <a:ext uri="{FF2B5EF4-FFF2-40B4-BE49-F238E27FC236}">
                  <a16:creationId xmlns:a16="http://schemas.microsoft.com/office/drawing/2014/main" id="{43DD5A25-70B4-44B9-99F4-B61B21661B1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íś1iḍe">
              <a:extLst>
                <a:ext uri="{FF2B5EF4-FFF2-40B4-BE49-F238E27FC236}">
                  <a16:creationId xmlns:a16="http://schemas.microsoft.com/office/drawing/2014/main" id="{C5D664E8-82CE-48AE-9C82-CABB75A3A8F4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išḻîḍe">
              <a:extLst>
                <a:ext uri="{FF2B5EF4-FFF2-40B4-BE49-F238E27FC236}">
                  <a16:creationId xmlns:a16="http://schemas.microsoft.com/office/drawing/2014/main" id="{7872AA4D-7BA5-4349-9A67-749B3DE3E209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î$lîďê">
              <a:extLst>
                <a:ext uri="{FF2B5EF4-FFF2-40B4-BE49-F238E27FC236}">
                  <a16:creationId xmlns:a16="http://schemas.microsoft.com/office/drawing/2014/main" id="{FD6FEED9-455A-43B6-ACCB-9A4205849441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îs1ïḋê">
              <a:extLst>
                <a:ext uri="{FF2B5EF4-FFF2-40B4-BE49-F238E27FC236}">
                  <a16:creationId xmlns:a16="http://schemas.microsoft.com/office/drawing/2014/main" id="{3BC92174-3D08-47A5-93FE-12242DF82AC3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iS1iḓé">
              <a:extLst>
                <a:ext uri="{FF2B5EF4-FFF2-40B4-BE49-F238E27FC236}">
                  <a16:creationId xmlns:a16="http://schemas.microsoft.com/office/drawing/2014/main" id="{F3DBA35B-3E7F-4E49-80C4-030B3E2FD77B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ïṥḷidé">
              <a:extLst>
                <a:ext uri="{FF2B5EF4-FFF2-40B4-BE49-F238E27FC236}">
                  <a16:creationId xmlns:a16="http://schemas.microsoft.com/office/drawing/2014/main" id="{972C917D-BD70-4304-B828-77A7DA6744B8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i$ļïďê">
              <a:extLst>
                <a:ext uri="{FF2B5EF4-FFF2-40B4-BE49-F238E27FC236}">
                  <a16:creationId xmlns:a16="http://schemas.microsoft.com/office/drawing/2014/main" id="{9C8B3574-2288-4F61-A911-F4C7CB50721B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035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1" y="319046"/>
            <a:ext cx="7239583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字母表示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8291A6-7EB8-3D65-04B4-D7BF92EE2C9A}"/>
              </a:ext>
            </a:extLst>
          </p:cNvPr>
          <p:cNvSpPr txBox="1"/>
          <p:nvPr/>
        </p:nvSpPr>
        <p:spPr>
          <a:xfrm>
            <a:off x="562243" y="1186936"/>
            <a:ext cx="6320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+mn-cs"/>
              </a:rPr>
              <a:t>单词𝑊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/>
              <p:nvPr/>
            </p:nvSpPr>
            <p:spPr>
              <a:xfrm>
                <a:off x="562243" y="1707341"/>
                <a:ext cx="7424183" cy="1289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单词有</a:t>
                </a:r>
                <a:r>
                  <a:rPr lang="en-US" altLang="zh-CN" sz="1800" kern="100" dirty="0">
                    <a:effectLst/>
                    <a:latin typeface="Cambria Math" panose="02040503050406030204" pitchFamily="18" charset="0"/>
                    <a:ea typeface="仿宋_GB2312"/>
                    <a:cs typeface="Cambria Math" panose="02040503050406030204" pitchFamily="18" charset="0"/>
                  </a:rPr>
                  <a:t>𝑛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个字母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zh-CN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方法分别应用于每个字母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，以产生字母的语义视觉描述</a:t>
                </a:r>
                <a:endParaRPr lang="en-US" altLang="zh-CN" dirty="0">
                  <a:solidFill>
                    <a:prstClr val="black"/>
                  </a:solidFill>
                  <a:ea typeface="仿宋_GB2312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用户可以选择替换哪些字母，保留哪些字母的原始形式</a:t>
                </a:r>
                <a:endPara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3" y="1707341"/>
                <a:ext cx="7424183" cy="1289071"/>
              </a:xfrm>
              <a:prstGeom prst="rect">
                <a:avLst/>
              </a:prstGeom>
              <a:blipFill>
                <a:blip r:embed="rId3"/>
                <a:stretch>
                  <a:fillRect l="-493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A4780A5D-EE76-12DE-99D1-1A49E6A255A9}"/>
              </a:ext>
            </a:extLst>
          </p:cNvPr>
          <p:cNvSpPr txBox="1"/>
          <p:nvPr/>
        </p:nvSpPr>
        <p:spPr>
          <a:xfrm>
            <a:off x="562243" y="3192186"/>
            <a:ext cx="6320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+mn-cs"/>
              </a:rPr>
              <a:t>字母表示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47360BB-0EB3-6B61-543D-F83634A71579}"/>
                  </a:ext>
                </a:extLst>
              </p:cNvPr>
              <p:cNvSpPr txBox="1"/>
              <p:nvPr/>
            </p:nvSpPr>
            <p:spPr>
              <a:xfrm>
                <a:off x="562242" y="3709641"/>
                <a:ext cx="7008451" cy="3102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</a:t>
                </a:r>
                <a:r>
                  <a:rPr kumimoji="0" lang="en-US" altLang="zh-CN" sz="18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FreeType</a:t>
                </a: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字体库来提取每个字母的轮廓</a:t>
                </a:r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zh-CN" altLang="en-US" dirty="0">
                    <a:solidFill>
                      <a:prstClr val="black"/>
                    </a:solidFill>
                  </a:rPr>
                  <a:t>将每个轮廓转换为一组立方贝塞尔曲线</a:t>
                </a:r>
                <a:endParaRPr lang="en-US" altLang="zh-CN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对包含少量控制点的字母应用细分程序</a:t>
                </a:r>
                <a:endParaRPr lang="en-US" altLang="zh-CN" sz="1800" kern="100" dirty="0">
                  <a:solidFill>
                    <a:prstClr val="black"/>
                  </a:solidFill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pPr lvl="0"/>
                <a:r>
                  <a:rPr lang="zh-CN" altLang="en-US" dirty="0">
                    <a:solidFill>
                      <a:prstClr val="black"/>
                    </a:solidFill>
                  </a:rPr>
                  <a:t>为字母表中的每个字母定义所需数量的控制点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(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在不同的字体之间共享</a:t>
                </a:r>
                <a:r>
                  <a:rPr lang="en-US" altLang="zh-CN" dirty="0">
                    <a:solidFill>
                      <a:prstClr val="black"/>
                    </a:solidFill>
                  </a:rPr>
                  <a:t>)</a:t>
                </a:r>
                <a:r>
                  <a:rPr lang="zh-CN" altLang="en-US" dirty="0">
                    <a:solidFill>
                      <a:prstClr val="black"/>
                    </a:solidFill>
                  </a:rPr>
                  <a:t>，然后迭代地细分贝塞尔段，直到达到这个目标数量</a:t>
                </a:r>
                <a:endParaRPr lang="en-US" altLang="zh-CN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这个过程定义了一组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控制点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={</m:t>
                    </m:r>
                    <m:sSubSup>
                      <m:sSub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，来代表字母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的形状</a:t>
                </a:r>
                <a:endParaRPr lang="en-US" altLang="zh-CN" dirty="0">
                  <a:solidFill>
                    <a:prstClr val="black"/>
                  </a:solidFill>
                </a:endParaRPr>
              </a:p>
              <a:p>
                <a:pPr lvl="0"/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47360BB-0EB3-6B61-543D-F83634A71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2" y="3709641"/>
                <a:ext cx="7008451" cy="3102772"/>
              </a:xfrm>
              <a:prstGeom prst="rect">
                <a:avLst/>
              </a:prstGeom>
              <a:blipFill>
                <a:blip r:embed="rId4"/>
                <a:stretch>
                  <a:fillRect l="-522" r="-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226BE0B-4C7E-E351-907B-6CE8429D1A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901"/>
          <a:stretch/>
        </p:blipFill>
        <p:spPr>
          <a:xfrm>
            <a:off x="7986426" y="1131525"/>
            <a:ext cx="2917508" cy="16957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30231B-E2E9-1CA4-4887-02CC78B2C7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23"/>
          <a:stretch/>
        </p:blipFill>
        <p:spPr>
          <a:xfrm>
            <a:off x="8067717" y="3479034"/>
            <a:ext cx="3233133" cy="1908465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25850D1F-0ACB-A1E4-9AAD-D400DAF43F34}"/>
              </a:ext>
            </a:extLst>
          </p:cNvPr>
          <p:cNvSpPr/>
          <p:nvPr/>
        </p:nvSpPr>
        <p:spPr>
          <a:xfrm>
            <a:off x="9486900" y="2965072"/>
            <a:ext cx="336176" cy="8908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F8C17B-4E1F-158E-5469-C0289D33FDDF}"/>
              </a:ext>
            </a:extLst>
          </p:cNvPr>
          <p:cNvSpPr txBox="1"/>
          <p:nvPr/>
        </p:nvSpPr>
        <p:spPr>
          <a:xfrm>
            <a:off x="8373529" y="5490965"/>
            <a:ext cx="2962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ern="10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字母的轮廓和控制点之前</a:t>
            </a:r>
            <a:r>
              <a:rPr lang="en-US" altLang="zh-CN" dirty="0"/>
              <a:t>(</a:t>
            </a:r>
            <a:r>
              <a:rPr lang="zh-CN" altLang="en-US" dirty="0"/>
              <a:t>上</a:t>
            </a:r>
            <a:r>
              <a:rPr lang="en-US" altLang="zh-CN" dirty="0"/>
              <a:t>)</a:t>
            </a:r>
            <a:r>
              <a:rPr lang="zh-CN" altLang="zh-CN" dirty="0"/>
              <a:t>和之后</a:t>
            </a:r>
            <a:r>
              <a:rPr lang="en-US" altLang="zh-CN" dirty="0"/>
              <a:t>(</a:t>
            </a:r>
            <a:r>
              <a:rPr lang="zh-CN" altLang="en-US" dirty="0"/>
              <a:t>下</a:t>
            </a:r>
            <a:r>
              <a:rPr lang="en-US" altLang="zh-CN" dirty="0"/>
              <a:t>)</a:t>
            </a:r>
            <a:r>
              <a:rPr lang="zh-CN" altLang="zh-CN" dirty="0"/>
              <a:t>的细分过程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657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7B5EB6-0A22-DBF1-2D0F-F3E51FE2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693" y="893065"/>
            <a:ext cx="7261736" cy="2227655"/>
          </a:xfrm>
          <a:prstGeom prst="rect">
            <a:avLst/>
          </a:prstGeom>
        </p:spPr>
      </p:pic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1" y="319046"/>
            <a:ext cx="7239583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8291A6-7EB8-3D65-04B4-D7BF92EE2C9A}"/>
              </a:ext>
            </a:extLst>
          </p:cNvPr>
          <p:cNvSpPr txBox="1"/>
          <p:nvPr/>
        </p:nvSpPr>
        <p:spPr>
          <a:xfrm>
            <a:off x="699247" y="3429000"/>
            <a:ext cx="1459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+mn-cs"/>
              </a:rPr>
              <a:t>方法流程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/>
              <p:nvPr/>
            </p:nvSpPr>
            <p:spPr>
              <a:xfrm>
                <a:off x="754447" y="3931084"/>
                <a:ext cx="11341181" cy="2207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pPr lvl="0"/>
                <a:r>
                  <a:rPr lang="zh-CN" altLang="zh-CN" dirty="0"/>
                  <a:t>给定了</a:t>
                </a:r>
                <a:r>
                  <a:rPr lang="en-US" altLang="zh-CN" i="1" dirty="0"/>
                  <a:t>P</a:t>
                </a:r>
                <a:r>
                  <a:rPr lang="zh-CN" altLang="zh-CN" dirty="0"/>
                  <a:t>和期望的文本概念</a:t>
                </a:r>
                <a:r>
                  <a:rPr lang="en-US" altLang="zh-CN" dirty="0"/>
                  <a:t>𝑐</a:t>
                </a:r>
                <a:r>
                  <a:rPr lang="zh-CN" altLang="zh-CN" dirty="0"/>
                  <a:t>，目标是生成一组新的控制点，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/>
                        </m:ctrlPr>
                      </m:accPr>
                      <m:e>
                        <m:r>
                          <a:rPr lang="en-US" altLang="zh-CN" i="1"/>
                          <m:t>𝑃</m:t>
                        </m:r>
                      </m:e>
                    </m:acc>
                  </m:oMath>
                </a14:m>
                <a:r>
                  <a:rPr lang="zh-CN" altLang="zh-CN" dirty="0"/>
                  <a:t>，和一个调整后的字母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i="1"/>
                        </m:ctrlPr>
                      </m:accPr>
                      <m:e>
                        <m:r>
                          <a:rPr lang="en-US" altLang="zh-CN" i="1"/>
                          <m:t>𝑙</m:t>
                        </m:r>
                      </m:e>
                    </m:acc>
                  </m:oMath>
                </a14:m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将学习到的控制点集合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初始化，并将其传递给一个可微栅格化器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ℛ</m:t>
                    </m:r>
                  </m:oMath>
                </a14:m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栅格化的字母被随机增强并传递到预训练的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Stable Diffusion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模型中，该模型以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CLIP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嵌入给定文本</a:t>
                </a:r>
                <a:r>
                  <a:rPr lang="en-US" altLang="zh-CN" sz="1800" kern="100" dirty="0">
                    <a:effectLst/>
                    <a:latin typeface="Cambria Math" panose="02040503050406030204" pitchFamily="18" charset="0"/>
                    <a:ea typeface="仿宋_GB2312"/>
                    <a:cs typeface="Cambria Math" panose="02040503050406030204" pitchFamily="18" charset="0"/>
                  </a:rPr>
                  <a:t>𝑐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为条件</a:t>
                </a:r>
                <a:endParaRPr lang="en-US" altLang="zh-CN" dirty="0">
                  <a:solidFill>
                    <a:prstClr val="black"/>
                  </a:solidFill>
                  <a:ea typeface="仿宋_GB2312"/>
                </a:endParaRPr>
              </a:p>
              <a:p>
                <a:pPr lvl="0"/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使用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SDS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损失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1800" kern="100">
                            <a:effectLst/>
                            <a:latin typeface="Times New Roman" panose="02020603050405020304" pitchFamily="18" charset="0"/>
                            <a:ea typeface="仿宋_GB2312"/>
                          </a:rPr>
                          <m:t>LSDS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来鼓励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ℛ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传达给定的文本提示符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pPr lvl="0"/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为了保持每个字母的形状并确保整个单词的易读性，使用了两个额外的损失函数来指导优化过程</a:t>
                </a:r>
                <a:endPara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47" y="3931084"/>
                <a:ext cx="11341181" cy="2207143"/>
              </a:xfrm>
              <a:prstGeom prst="rect">
                <a:avLst/>
              </a:prstGeom>
              <a:blipFill>
                <a:blip r:embed="rId4"/>
                <a:stretch>
                  <a:fillRect l="-376" b="-3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9F8C17B-4E1F-158E-5469-C0289D33FDDF}"/>
              </a:ext>
            </a:extLst>
          </p:cNvPr>
          <p:cNvSpPr txBox="1"/>
          <p:nvPr/>
        </p:nvSpPr>
        <p:spPr>
          <a:xfrm>
            <a:off x="5512067" y="3244334"/>
            <a:ext cx="116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ern="10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方法概述</a:t>
            </a:r>
          </a:p>
        </p:txBody>
      </p:sp>
    </p:spTree>
    <p:extLst>
      <p:ext uri="{BB962C8B-B14F-4D97-AF65-F5344CB8AC3E}">
        <p14:creationId xmlns:p14="http://schemas.microsoft.com/office/powerpoint/2010/main" val="23982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CDAE59A-EEA2-13D3-60A9-DF30D0C53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54" y="909026"/>
            <a:ext cx="3993226" cy="1420491"/>
          </a:xfrm>
          <a:prstGeom prst="rect">
            <a:avLst/>
          </a:prstGeom>
        </p:spPr>
      </p:pic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1" y="319046"/>
            <a:ext cx="7239583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损失函数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8291A6-7EB8-3D65-04B4-D7BF92EE2C9A}"/>
              </a:ext>
            </a:extLst>
          </p:cNvPr>
          <p:cNvSpPr txBox="1"/>
          <p:nvPr/>
        </p:nvSpPr>
        <p:spPr>
          <a:xfrm>
            <a:off x="692523" y="1194314"/>
            <a:ext cx="1459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+mn-cs"/>
              </a:rPr>
              <a:t>损失函数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/>
              <p:nvPr/>
            </p:nvSpPr>
            <p:spPr>
              <a:xfrm>
                <a:off x="747723" y="1696398"/>
                <a:ext cx="11341181" cy="1367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pPr lvl="0"/>
                <a:r>
                  <a:rPr lang="zh-CN" altLang="zh-CN" dirty="0"/>
                  <a:t>只使用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/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zh-CN" altLang="zh-CN" i="1"/>
                            </m:ctrlPr>
                          </m:accPr>
                          <m:e>
                            <m:r>
                              <a:rPr lang="en-US" altLang="zh-CN" i="1"/>
                              <m:t>𝑃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zh-CN" altLang="zh-CN" i="1"/>
                        </m:ctrlPr>
                      </m:sSubPr>
                      <m:e>
                        <m:r>
                          <a:rPr lang="en-US" altLang="zh-CN" i="1"/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/>
                          <m:t>LSDS</m:t>
                        </m:r>
                      </m:sub>
                    </m:sSub>
                  </m:oMath>
                </a14:m>
                <a:r>
                  <a:rPr lang="zh-CN" altLang="zh-CN" dirty="0"/>
                  <a:t>会导致结果偏离最初字母的外观</a:t>
                </a:r>
                <a:endParaRPr lang="en-US" altLang="zh-CN" dirty="0"/>
              </a:p>
              <a:p>
                <a:pPr lvl="0"/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训练的额外目标是保持字母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ℛ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的形状和易读性，以及保持原始字体的特征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pPr lvl="0"/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文中使用两个附加损失</a:t>
                </a:r>
                <a:r>
                  <a:rPr lang="zh-CN" altLang="en-US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尽可能保形变形损失</a:t>
                </a:r>
                <a:r>
                  <a:rPr lang="zh-CN" altLang="en-US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色调保存损失</a:t>
                </a:r>
                <a:endPara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23" y="1696398"/>
                <a:ext cx="11341181" cy="1367362"/>
              </a:xfrm>
              <a:prstGeom prst="rect">
                <a:avLst/>
              </a:prstGeom>
              <a:blipFill>
                <a:blip r:embed="rId4"/>
                <a:stretch>
                  <a:fillRect l="-376" b="-5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9F8C17B-4E1F-158E-5469-C0289D33FDDF}"/>
              </a:ext>
            </a:extLst>
          </p:cNvPr>
          <p:cNvSpPr txBox="1"/>
          <p:nvPr/>
        </p:nvSpPr>
        <p:spPr>
          <a:xfrm>
            <a:off x="8883743" y="2363787"/>
            <a:ext cx="3254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ern="10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单词“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pants”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的初始形状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左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和结果形状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右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的约束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Delaunay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三角剖分的可视化说明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18159B-FB47-13BD-C3CB-1F317A647B39}"/>
              </a:ext>
            </a:extLst>
          </p:cNvPr>
          <p:cNvSpPr txBox="1"/>
          <p:nvPr/>
        </p:nvSpPr>
        <p:spPr>
          <a:xfrm>
            <a:off x="747723" y="3253960"/>
            <a:ext cx="6320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kern="10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</a:defRPr>
            </a:lvl1pPr>
          </a:lstStyle>
          <a:p>
            <a:r>
              <a:rPr lang="zh-CN" altLang="zh-CN" dirty="0"/>
              <a:t>尽可能保形变形损失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A942806-16B1-3B78-5135-C1CF06313017}"/>
                  </a:ext>
                </a:extLst>
              </p:cNvPr>
              <p:cNvSpPr txBox="1"/>
              <p:nvPr/>
            </p:nvSpPr>
            <p:spPr>
              <a:xfrm>
                <a:off x="747723" y="3799948"/>
                <a:ext cx="4641784" cy="2120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将字母的变形约束为尽可能的保形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(ACAP)</a:t>
                </a:r>
              </a:p>
              <a:p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使用约束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Delaunay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三角剖分在控制点集合上定义字形</a:t>
                </a:r>
                <a:endParaRPr lang="en-US" altLang="zh-CN" dirty="0">
                  <a:cs typeface="Times New Roman" panose="02020603050405020304" pitchFamily="18" charset="0"/>
                </a:endParaRPr>
              </a:p>
              <a:p>
                <a:r>
                  <a:rPr lang="en-US" altLang="zh-CN" dirty="0"/>
                  <a:t>Delaunay</a:t>
                </a:r>
                <a:r>
                  <a:rPr lang="zh-CN" altLang="zh-CN" dirty="0"/>
                  <a:t>三角剖分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𝒟</m:t>
                    </m:r>
                    <m:d>
                      <m:dPr>
                        <m:begChr m:val="（"/>
                        <m:endChr m:val="）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zh-CN" altLang="zh-CN" dirty="0"/>
                  <a:t>将以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zh-CN" dirty="0"/>
                  <a:t>为代表的字形分割成一组三角形</a:t>
                </a:r>
                <a:endParaRPr lang="en-US" altLang="zh-CN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A942806-16B1-3B78-5135-C1CF06313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23" y="3799948"/>
                <a:ext cx="4641784" cy="2120709"/>
              </a:xfrm>
              <a:prstGeom prst="rect">
                <a:avLst/>
              </a:prstGeom>
              <a:blipFill>
                <a:blip r:embed="rId5"/>
                <a:stretch>
                  <a:fillRect l="-920" r="-1445" b="-3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14A47A-5A98-3CAF-BDC0-81BC8D1B3FDA}"/>
                  </a:ext>
                </a:extLst>
              </p:cNvPr>
              <p:cNvSpPr txBox="1"/>
              <p:nvPr/>
            </p:nvSpPr>
            <p:spPr>
              <a:xfrm>
                <a:off x="6029021" y="3335707"/>
                <a:ext cx="5755919" cy="1873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为每个控制点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定义了一组大小为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的对应角度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{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endParaRPr lang="en-US" altLang="zh-CN" dirty="0"/>
              </a:p>
              <a:p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ACAP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损失使优化后形状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的诱导角不要偏离原始形状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的角度太多，定义为对应角度之间的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L2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距离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14A47A-5A98-3CAF-BDC0-81BC8D1B3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021" y="3335707"/>
                <a:ext cx="5755919" cy="1873654"/>
              </a:xfrm>
              <a:prstGeom prst="rect">
                <a:avLst/>
              </a:prstGeom>
              <a:blipFill>
                <a:blip r:embed="rId6"/>
                <a:stretch>
                  <a:fillRect l="-636" b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CE022FD-AC6A-0A5F-6616-15ACBC2462EA}"/>
                  </a:ext>
                </a:extLst>
              </p:cNvPr>
              <p:cNvSpPr txBox="1"/>
              <p:nvPr/>
            </p:nvSpPr>
            <p:spPr>
              <a:xfrm>
                <a:off x="5420826" y="5358761"/>
                <a:ext cx="632011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kern="100">
                              <a:effectLst/>
                              <a:latin typeface="Times New Roman" panose="02020603050405020304" pitchFamily="18" charset="0"/>
                              <a:ea typeface="仿宋_GB2312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altLang="zh-CN" sz="1800" i="1" kern="100">
                              <a:effectLst/>
                              <a:latin typeface="Times New Roman" panose="02020603050405020304" pitchFamily="18" charset="0"/>
                              <a:ea typeface="仿宋_GB2312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1800" kern="100">
                              <a:effectLst/>
                              <a:latin typeface="Times New Roman" panose="02020603050405020304" pitchFamily="18" charset="0"/>
                              <a:ea typeface="仿宋_GB2312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altLang="zh-CN" sz="1800" i="1" kern="100">
                              <a:effectLst/>
                              <a:latin typeface="Times New Roman" panose="02020603050405020304" pitchFamily="18" charset="0"/>
                              <a:ea typeface="仿宋_GB231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1800" kern="100">
                              <a:effectLst/>
                              <a:latin typeface="Times New Roman" panose="02020603050405020304" pitchFamily="18" charset="0"/>
                              <a:ea typeface="仿宋_GB2312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仿宋_GB231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仿宋_GB231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仿宋_GB2312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zh-CN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仿宋_GB2312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仿宋_GB2312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zh-CN" sz="18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1800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仿宋_GB2312"/>
                                                  <a:cs typeface="Times New Roman" panose="02020603050405020304" pitchFamily="18" charset="0"/>
                                                </a:rPr>
                                                <m:t>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仿宋_GB2312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仿宋_GB2312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18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仿宋_GB2312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CN" altLang="zh-CN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CN" altLang="zh-CN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sz="1800" kern="10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仿宋_GB2312"/>
                                                      <a:cs typeface="Times New Roman" panose="02020603050405020304" pitchFamily="18" charset="0"/>
                                                    </a:rPr>
                                                    <m:t>α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仿宋_GB2312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8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仿宋_GB2312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仿宋_GB231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CE022FD-AC6A-0A5F-6616-15ACBC246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826" y="5358761"/>
                <a:ext cx="6320116" cy="984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984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1" y="319046"/>
            <a:ext cx="7239583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损失函数</a:t>
            </a: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8291A6-7EB8-3D65-04B4-D7BF92EE2C9A}"/>
              </a:ext>
            </a:extLst>
          </p:cNvPr>
          <p:cNvSpPr txBox="1"/>
          <p:nvPr/>
        </p:nvSpPr>
        <p:spPr>
          <a:xfrm>
            <a:off x="692523" y="1194314"/>
            <a:ext cx="1459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+mn-cs"/>
              </a:rPr>
              <a:t>损失函数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/>
              <p:nvPr/>
            </p:nvSpPr>
            <p:spPr>
              <a:xfrm>
                <a:off x="747723" y="1696398"/>
                <a:ext cx="6668329" cy="1783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只使用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</a:rPr>
                            </m:ctrlPr>
                          </m:acc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</a:rPr>
                              <m:t>𝑃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kumimoji="0" lang="en-US" altLang="zh-CN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LSDS</m:t>
                        </m:r>
                      </m:sub>
                    </m:sSub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会导致结果偏离最初字母的外观</a:t>
                </a:r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训练的额外目标是保持字母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ℛ</m:t>
                    </m:r>
                    <m:d>
                      <m:dPr>
                        <m:begChr m:val="（"/>
                        <m:endChr m:val="）"/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的形状和易读性，以及保持原始字体的特征</a:t>
                </a:r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文中使用两个附加损失</a:t>
                </a: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：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尽可能保形变形损失</a:t>
                </a: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，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色调保存损失</a:t>
                </a:r>
                <a:endPara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23" y="1696398"/>
                <a:ext cx="6668329" cy="1783502"/>
              </a:xfrm>
              <a:prstGeom prst="rect">
                <a:avLst/>
              </a:prstGeom>
              <a:blipFill>
                <a:blip r:embed="rId3"/>
                <a:stretch>
                  <a:fillRect l="-640" r="-548" b="-4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A9F8C17B-4E1F-158E-5469-C0289D33FDDF}"/>
              </a:ext>
            </a:extLst>
          </p:cNvPr>
          <p:cNvSpPr txBox="1"/>
          <p:nvPr/>
        </p:nvSpPr>
        <p:spPr>
          <a:xfrm>
            <a:off x="7854820" y="2996087"/>
            <a:ext cx="34460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ern="10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比较变形前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左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和变形后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右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的字母图像的低通滤波器，色调保存损失保留了字体的局部色调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18159B-FB47-13BD-C3CB-1F317A647B39}"/>
              </a:ext>
            </a:extLst>
          </p:cNvPr>
          <p:cNvSpPr txBox="1"/>
          <p:nvPr/>
        </p:nvSpPr>
        <p:spPr>
          <a:xfrm>
            <a:off x="747723" y="3738060"/>
            <a:ext cx="6320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kern="10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色调保存损失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942806-16B1-3B78-5135-C1CF06313017}"/>
              </a:ext>
            </a:extLst>
          </p:cNvPr>
          <p:cNvSpPr txBox="1"/>
          <p:nvPr/>
        </p:nvSpPr>
        <p:spPr>
          <a:xfrm>
            <a:off x="747722" y="4284048"/>
            <a:ext cx="11139478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 kern="10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保留字体的风格和字母的结构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仿宋_GB231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限制调整后的字母的色调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_GB2312"/>
              </a:rPr>
              <a:t>(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形状中所有区域的黑色和白色的数量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_GB2312"/>
              </a:rPr>
              <a:t>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，使其与原字体的字母的色调不偏离太多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仿宋_GB2312"/>
              <a:cs typeface="Times New Roman" panose="02020603050405020304" pitchFamily="18" charset="0"/>
            </a:endParaRPr>
          </a:p>
          <a:p>
            <a:pPr lvl="0"/>
            <a:r>
              <a:rPr lang="zh-CN" altLang="zh-CN" dirty="0"/>
              <a:t>对光栅化的字母</a:t>
            </a:r>
            <a:r>
              <a:rPr lang="en-US" altLang="zh-CN" dirty="0"/>
              <a:t>(</a:t>
            </a:r>
            <a:r>
              <a:rPr lang="zh-CN" altLang="zh-CN" dirty="0"/>
              <a:t>变形之前和之后</a:t>
            </a:r>
            <a:r>
              <a:rPr lang="en-US" altLang="zh-CN" dirty="0"/>
              <a:t>)</a:t>
            </a:r>
            <a:r>
              <a:rPr lang="zh-CN" altLang="zh-CN" dirty="0"/>
              <a:t>应用低通滤波器</a:t>
            </a:r>
            <a:r>
              <a:rPr lang="en-US" altLang="zh-CN" dirty="0"/>
              <a:t>(LPF)</a:t>
            </a:r>
            <a:r>
              <a:rPr lang="zh-CN" altLang="zh-CN" dirty="0"/>
              <a:t>，并计算得到的模糊字母之间的</a:t>
            </a:r>
            <a:r>
              <a:rPr lang="en-US" altLang="zh-CN" dirty="0"/>
              <a:t>L2</a:t>
            </a:r>
            <a:r>
              <a:rPr lang="zh-CN" altLang="zh-CN" dirty="0"/>
              <a:t>距离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C37275-AC40-D140-01DD-6A25F6EBE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617" y="1731297"/>
            <a:ext cx="3886200" cy="1317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8E4A34-3164-29BD-25C0-42C490F72B6E}"/>
                  </a:ext>
                </a:extLst>
              </p:cNvPr>
              <p:cNvSpPr txBox="1"/>
              <p:nvPr/>
            </p:nvSpPr>
            <p:spPr>
              <a:xfrm>
                <a:off x="2319619" y="5639559"/>
                <a:ext cx="6320116" cy="597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𝑡𝑜𝑛𝑒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𝐿𝑃𝐹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ℛ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𝐿𝑃𝐹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ℛ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</m:d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28E4A34-3164-29BD-25C0-42C490F72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619" y="5639559"/>
                <a:ext cx="6320116" cy="597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443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1" y="319046"/>
            <a:ext cx="7239583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损失函数</a:t>
            </a: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8291A6-7EB8-3D65-04B4-D7BF92EE2C9A}"/>
              </a:ext>
            </a:extLst>
          </p:cNvPr>
          <p:cNvSpPr txBox="1"/>
          <p:nvPr/>
        </p:nvSpPr>
        <p:spPr>
          <a:xfrm>
            <a:off x="692523" y="1194314"/>
            <a:ext cx="1459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+mn-cs"/>
              </a:rPr>
              <a:t>损失函数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/>
              <p:nvPr/>
            </p:nvSpPr>
            <p:spPr>
              <a:xfrm>
                <a:off x="747723" y="1696398"/>
                <a:ext cx="6668329" cy="1783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只使用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altLang="zh-CN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</a:rPr>
                            </m:ctrlPr>
                          </m:acc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</a:rPr>
                              <m:t>𝑃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kumimoji="0" lang="en-US" altLang="zh-CN" sz="18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LSDS</m:t>
                        </m:r>
                      </m:sub>
                    </m:sSub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会导致结果偏离最初字母的外观</a:t>
                </a:r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训练的额外目标是保持字母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ℛ</m:t>
                    </m:r>
                    <m:d>
                      <m:dPr>
                        <m:begChr m:val="（"/>
                        <m:endChr m:val="）"/>
                        <m:ctrlPr>
                          <a:rPr kumimoji="0" lang="zh-CN" altLang="zh-CN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0" lang="zh-CN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18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的形状和易读性，以及保持原始字体的特征</a:t>
                </a:r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文中使用两个附加损失</a:t>
                </a: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：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尽可能保形变形损失</a:t>
                </a: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，</a:t>
                </a:r>
                <a:r>
                  <a:rPr kumimoji="0" lang="zh-CN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色调保存损失</a:t>
                </a:r>
                <a:endPara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23" y="1696398"/>
                <a:ext cx="6668329" cy="1783502"/>
              </a:xfrm>
              <a:prstGeom prst="rect">
                <a:avLst/>
              </a:prstGeom>
              <a:blipFill>
                <a:blip r:embed="rId3"/>
                <a:stretch>
                  <a:fillRect l="-640" r="-548" b="-4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B18159B-FB47-13BD-C3CB-1F317A647B39}"/>
              </a:ext>
            </a:extLst>
          </p:cNvPr>
          <p:cNvSpPr txBox="1"/>
          <p:nvPr/>
        </p:nvSpPr>
        <p:spPr>
          <a:xfrm>
            <a:off x="747723" y="3738060"/>
            <a:ext cx="6320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kern="10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+mn-cs"/>
              </a:rPr>
              <a:t>加权损失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A942806-16B1-3B78-5135-C1CF06313017}"/>
                  </a:ext>
                </a:extLst>
              </p:cNvPr>
              <p:cNvSpPr txBox="1"/>
              <p:nvPr/>
            </p:nvSpPr>
            <p:spPr>
              <a:xfrm>
                <a:off x="747722" y="4284048"/>
                <a:ext cx="7047504" cy="1741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仿宋_GB231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LSDS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损失鼓励形状偏离原来的外观更好地符合语义概念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tone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acap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两个项负责维持原来的形状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tone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非常占优势，如果从一开始就使用它，则不会执行语义变形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tone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的权重调整为只在发生一些语义变形之后才加入</a:t>
                </a:r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A942806-16B1-3B78-5135-C1CF06313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22" y="4284048"/>
                <a:ext cx="7047504" cy="1741631"/>
              </a:xfrm>
              <a:prstGeom prst="rect">
                <a:avLst/>
              </a:prstGeom>
              <a:blipFill>
                <a:blip r:embed="rId4"/>
                <a:stretch>
                  <a:fillRect l="-606" b="-4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54007E5-B04E-9480-BDCB-5620A14330BD}"/>
              </a:ext>
            </a:extLst>
          </p:cNvPr>
          <p:cNvSpPr txBox="1"/>
          <p:nvPr/>
        </p:nvSpPr>
        <p:spPr>
          <a:xfrm>
            <a:off x="7711937" y="1663488"/>
            <a:ext cx="3690202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kern="1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最终的损失是用三个项的加权平均和来定义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91DD7FC-419C-398B-03C6-3A3A9E9707AC}"/>
                  </a:ext>
                </a:extLst>
              </p:cNvPr>
              <p:cNvSpPr txBox="1"/>
              <p:nvPr/>
            </p:nvSpPr>
            <p:spPr>
              <a:xfrm>
                <a:off x="7795226" y="2635905"/>
                <a:ext cx="3321423" cy="840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&amp;</m:t>
                          </m:r>
                          <m:limLow>
                            <m:limLow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lim>
                          </m:limLow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 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LSDS</m:t>
                              </m:r>
                            </m:sub>
                          </m:sSub>
                          <m:d>
                            <m:dPr>
                              <m:sepChr m:val=",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acap</m:t>
                              </m:r>
                            </m:sub>
                          </m:sSub>
                          <m:d>
                            <m:dPr>
                              <m:sepChr m:val=",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</m:d>
                        </m:e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&amp;+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tone</m:t>
                              </m:r>
                            </m:sub>
                          </m:sSub>
                          <m:d>
                            <m:dPr>
                              <m:sepChr m:val=",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91DD7FC-419C-398B-03C6-3A3A9E970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226" y="2635905"/>
                <a:ext cx="3321423" cy="840871"/>
              </a:xfrm>
              <a:prstGeom prst="rect">
                <a:avLst/>
              </a:prstGeom>
              <a:blipFill>
                <a:blip r:embed="rId5"/>
                <a:stretch>
                  <a:fillRect r="-17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853BCD7-A622-A309-70FE-8872E2976E9B}"/>
                  </a:ext>
                </a:extLst>
              </p:cNvPr>
              <p:cNvSpPr txBox="1"/>
              <p:nvPr/>
            </p:nvSpPr>
            <p:spPr>
              <a:xfrm>
                <a:off x="7725602" y="4280924"/>
                <a:ext cx="3462616" cy="648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仿宋_GB231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仿宋_GB231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仿宋_GB2312"/>
                          <a:cs typeface="Times New Roman" panose="020206030504050203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CN" sz="1800" kern="100">
                          <a:effectLst/>
                          <a:latin typeface="Cambria Math" panose="02040503050406030204" pitchFamily="18" charset="0"/>
                          <a:ea typeface="仿宋_GB2312"/>
                          <a:cs typeface="Times New Roman" panose="02020603050405020304" pitchFamily="18" charset="0"/>
                        </a:rPr>
                        <m:t>exp</m:t>
                      </m:r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仿宋_GB2312"/>
                          <a:cs typeface="Times New Roman" panose="02020603050405020304" pitchFamily="18" charset="0"/>
                        </a:rPr>
                        <m:t>⁡(−</m:t>
                      </m:r>
                      <m:f>
                        <m:f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  <a:cs typeface="Times New Roman" panose="020206030504050203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仿宋_GB231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853BCD7-A622-A309-70FE-8872E297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602" y="4280924"/>
                <a:ext cx="3462616" cy="648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91D5F425-59AB-BAE0-7580-4C54404379AD}"/>
              </a:ext>
            </a:extLst>
          </p:cNvPr>
          <p:cNvSpPr txBox="1"/>
          <p:nvPr/>
        </p:nvSpPr>
        <p:spPr>
          <a:xfrm>
            <a:off x="7801504" y="5075264"/>
            <a:ext cx="3477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Cambria Math" panose="02040503050406030204" pitchFamily="18" charset="0"/>
                <a:ea typeface="仿宋_GB2312"/>
                <a:cs typeface="Cambria Math" panose="02040503050406030204" pitchFamily="18" charset="0"/>
              </a:rPr>
              <a:t>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_GB2312"/>
              </a:rPr>
              <a:t>= 100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mbria Math" panose="02040503050406030204" pitchFamily="18" charset="0"/>
                <a:ea typeface="仿宋_GB2312"/>
                <a:cs typeface="Cambria Math" panose="02040503050406030204" pitchFamily="18" charset="0"/>
              </a:rPr>
              <a:t>𝑏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_GB2312"/>
              </a:rPr>
              <a:t>= 300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mbria Math" panose="02040503050406030204" pitchFamily="18" charset="0"/>
                <a:ea typeface="仿宋_GB2312"/>
                <a:cs typeface="Cambria Math" panose="02040503050406030204" pitchFamily="18" charset="0"/>
              </a:rPr>
              <a:t>𝑐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_GB2312"/>
              </a:rPr>
              <a:t>= 30</a:t>
            </a:r>
            <a:endParaRPr lang="en-US" altLang="zh-CN" kern="100" dirty="0">
              <a:latin typeface="Times New Roman" panose="02020603050405020304" pitchFamily="18" charset="0"/>
              <a:ea typeface="仿宋_GB231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相同的超参数选择适用于各种单词、字母和字体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92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835DAE2-99B1-416C-A5E0-FD9747F380D7}"/>
              </a:ext>
            </a:extLst>
          </p:cNvPr>
          <p:cNvSpPr/>
          <p:nvPr/>
        </p:nvSpPr>
        <p:spPr>
          <a:xfrm>
            <a:off x="7215876" y="1297260"/>
            <a:ext cx="6581522" cy="5088682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003F88">
              <a:alpha val="20000"/>
            </a:srgbClr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C21954D-0B41-46F2-92E0-6F3F35BA5194}"/>
              </a:ext>
            </a:extLst>
          </p:cNvPr>
          <p:cNvSpPr/>
          <p:nvPr/>
        </p:nvSpPr>
        <p:spPr>
          <a:xfrm>
            <a:off x="-2299854" y="0"/>
            <a:ext cx="10041967" cy="6858000"/>
          </a:xfrm>
          <a:custGeom>
            <a:avLst/>
            <a:gdLst>
              <a:gd name="connsiteX0" fmla="*/ 2070985 w 10041967"/>
              <a:gd name="connsiteY0" fmla="*/ 0 h 6858000"/>
              <a:gd name="connsiteX1" fmla="*/ 10041967 w 10041967"/>
              <a:gd name="connsiteY1" fmla="*/ 0 h 6858000"/>
              <a:gd name="connsiteX2" fmla="*/ 9889851 w 10041967"/>
              <a:gd name="connsiteY2" fmla="*/ 87465 h 6858000"/>
              <a:gd name="connsiteX3" fmla="*/ 7970982 w 10041967"/>
              <a:gd name="connsiteY3" fmla="*/ 3495963 h 6858000"/>
              <a:gd name="connsiteX4" fmla="*/ 7969464 w 10041967"/>
              <a:gd name="connsiteY4" fmla="*/ 3556000 h 6858000"/>
              <a:gd name="connsiteX5" fmla="*/ 7965796 w 10041967"/>
              <a:gd name="connsiteY5" fmla="*/ 3701056 h 6858000"/>
              <a:gd name="connsiteX6" fmla="*/ 6153803 w 10041967"/>
              <a:gd name="connsiteY6" fmla="*/ 6840557 h 6858000"/>
              <a:gd name="connsiteX7" fmla="*/ 6125528 w 10041967"/>
              <a:gd name="connsiteY7" fmla="*/ 6858000 h 6858000"/>
              <a:gd name="connsiteX8" fmla="*/ 1846397 w 10041967"/>
              <a:gd name="connsiteY8" fmla="*/ 6858000 h 6858000"/>
              <a:gd name="connsiteX9" fmla="*/ 1757165 w 10041967"/>
              <a:gd name="connsiteY9" fmla="*/ 6800795 h 6858000"/>
              <a:gd name="connsiteX10" fmla="*/ 0 w 10041967"/>
              <a:gd name="connsiteY10" fmla="*/ 3495963 h 6858000"/>
              <a:gd name="connsiteX11" fmla="*/ 1918869 w 10041967"/>
              <a:gd name="connsiteY11" fmla="*/ 874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1967" h="6858000">
                <a:moveTo>
                  <a:pt x="2070985" y="0"/>
                </a:moveTo>
                <a:lnTo>
                  <a:pt x="10041967" y="0"/>
                </a:lnTo>
                <a:lnTo>
                  <a:pt x="9889851" y="87465"/>
                </a:lnTo>
                <a:cubicBezTo>
                  <a:pt x="8739444" y="786469"/>
                  <a:pt x="7970982" y="2051474"/>
                  <a:pt x="7970982" y="3495963"/>
                </a:cubicBezTo>
                <a:lnTo>
                  <a:pt x="7969464" y="3556000"/>
                </a:lnTo>
                <a:cubicBezTo>
                  <a:pt x="7968241" y="3604352"/>
                  <a:pt x="7967019" y="3652704"/>
                  <a:pt x="7965796" y="3701056"/>
                </a:cubicBezTo>
                <a:cubicBezTo>
                  <a:pt x="7899082" y="5017190"/>
                  <a:pt x="7193900" y="6164875"/>
                  <a:pt x="6153803" y="6840557"/>
                </a:cubicBezTo>
                <a:lnTo>
                  <a:pt x="6125528" y="6858000"/>
                </a:lnTo>
                <a:lnTo>
                  <a:pt x="1846397" y="6858000"/>
                </a:lnTo>
                <a:lnTo>
                  <a:pt x="1757165" y="6800795"/>
                </a:lnTo>
                <a:cubicBezTo>
                  <a:pt x="697018" y="6084574"/>
                  <a:pt x="0" y="4871667"/>
                  <a:pt x="0" y="3495963"/>
                </a:cubicBezTo>
                <a:cubicBezTo>
                  <a:pt x="0" y="2051474"/>
                  <a:pt x="768462" y="786469"/>
                  <a:pt x="1918869" y="87465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BBBCF0-D39D-4AEC-BBCE-35406D279B1F}"/>
              </a:ext>
            </a:extLst>
          </p:cNvPr>
          <p:cNvGrpSpPr/>
          <p:nvPr/>
        </p:nvGrpSpPr>
        <p:grpSpPr>
          <a:xfrm>
            <a:off x="6470543" y="2096050"/>
            <a:ext cx="6286347" cy="2787820"/>
            <a:chOff x="6470543" y="1881188"/>
            <a:chExt cx="6286347" cy="278782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3C993D0-D07B-44E9-906D-792CFF25E01F}"/>
                </a:ext>
              </a:extLst>
            </p:cNvPr>
            <p:cNvSpPr/>
            <p:nvPr/>
          </p:nvSpPr>
          <p:spPr>
            <a:xfrm>
              <a:off x="6470543" y="1881188"/>
              <a:ext cx="2288816" cy="1685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D9BE38C-B41A-4D2D-B795-D068DA6A338A}"/>
                </a:ext>
              </a:extLst>
            </p:cNvPr>
            <p:cNvSpPr txBox="1"/>
            <p:nvPr/>
          </p:nvSpPr>
          <p:spPr>
            <a:xfrm>
              <a:off x="6887643" y="3441961"/>
              <a:ext cx="58692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8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ea typeface="微软雅黑"/>
                </a:rPr>
                <a:t>实验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6F3EED-1DA1-4CCE-8367-ECF28BA4716D}"/>
                </a:ext>
              </a:extLst>
            </p:cNvPr>
            <p:cNvSpPr txBox="1"/>
            <p:nvPr/>
          </p:nvSpPr>
          <p:spPr>
            <a:xfrm>
              <a:off x="6887644" y="4207343"/>
              <a:ext cx="484820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字魂105号-简雅黑" panose="00000500000000000000" pitchFamily="2" charset="-122"/>
                </a:rPr>
                <a:t>Experiments</a:t>
              </a:r>
            </a:p>
          </p:txBody>
        </p:sp>
        <p:cxnSp>
          <p:nvCxnSpPr>
            <p:cNvPr id="14" name="直接连接符 33">
              <a:extLst>
                <a:ext uri="{FF2B5EF4-FFF2-40B4-BE49-F238E27FC236}">
                  <a16:creationId xmlns:a16="http://schemas.microsoft.com/office/drawing/2014/main" id="{3E6C83D1-7201-4B19-AA45-495D9D6D81C9}"/>
                </a:ext>
              </a:extLst>
            </p:cNvPr>
            <p:cNvCxnSpPr/>
            <p:nvPr/>
          </p:nvCxnSpPr>
          <p:spPr>
            <a:xfrm>
              <a:off x="6724111" y="3598103"/>
              <a:ext cx="0" cy="1010999"/>
            </a:xfrm>
            <a:prstGeom prst="line">
              <a:avLst/>
            </a:prstGeom>
            <a:ln w="412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00ED94-5C0F-43D6-B8CA-42AF3699A78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17" name="işļiďê">
              <a:extLst>
                <a:ext uri="{FF2B5EF4-FFF2-40B4-BE49-F238E27FC236}">
                  <a16:creationId xmlns:a16="http://schemas.microsoft.com/office/drawing/2014/main" id="{D8F10E32-61E0-4E15-8C54-2ED0BC0AF598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" name="i$1iḑé">
              <a:extLst>
                <a:ext uri="{FF2B5EF4-FFF2-40B4-BE49-F238E27FC236}">
                  <a16:creationId xmlns:a16="http://schemas.microsoft.com/office/drawing/2014/main" id="{FA9CCBA7-BA60-4C3F-A0F2-76BC076A69F4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" name="íSḻîdê">
              <a:extLst>
                <a:ext uri="{FF2B5EF4-FFF2-40B4-BE49-F238E27FC236}">
                  <a16:creationId xmlns:a16="http://schemas.microsoft.com/office/drawing/2014/main" id="{EE789BF5-2A2A-4EF2-A791-89725DE4CF1C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" name="îṩľïďè">
              <a:extLst>
                <a:ext uri="{FF2B5EF4-FFF2-40B4-BE49-F238E27FC236}">
                  <a16:creationId xmlns:a16="http://schemas.microsoft.com/office/drawing/2014/main" id="{69E5F7DB-5162-45B9-8CAD-D410B734009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" name="íṣḷîḑé">
              <a:extLst>
                <a:ext uri="{FF2B5EF4-FFF2-40B4-BE49-F238E27FC236}">
                  <a16:creationId xmlns:a16="http://schemas.microsoft.com/office/drawing/2014/main" id="{2DE77EEC-33CE-403F-AD9C-A47D6997298E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" name="íṡľiḍè">
              <a:extLst>
                <a:ext uri="{FF2B5EF4-FFF2-40B4-BE49-F238E27FC236}">
                  <a16:creationId xmlns:a16="http://schemas.microsoft.com/office/drawing/2014/main" id="{0117A46B-CC5F-4621-BDCC-65CF55F6B71E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" name="i$1îḑe">
              <a:extLst>
                <a:ext uri="{FF2B5EF4-FFF2-40B4-BE49-F238E27FC236}">
                  <a16:creationId xmlns:a16="http://schemas.microsoft.com/office/drawing/2014/main" id="{E27D654F-A8EB-4617-BCF8-17ADD088EB36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" name="îsḻïḑê">
              <a:extLst>
                <a:ext uri="{FF2B5EF4-FFF2-40B4-BE49-F238E27FC236}">
                  <a16:creationId xmlns:a16="http://schemas.microsoft.com/office/drawing/2014/main" id="{C3A9CEA1-7256-4B39-B302-0201C6E4CD49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" name="îṡḻiďé">
              <a:extLst>
                <a:ext uri="{FF2B5EF4-FFF2-40B4-BE49-F238E27FC236}">
                  <a16:creationId xmlns:a16="http://schemas.microsoft.com/office/drawing/2014/main" id="{49F5B98F-52B8-45E7-9134-E93F23AC7DC4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" name="iś1íḑè">
              <a:extLst>
                <a:ext uri="{FF2B5EF4-FFF2-40B4-BE49-F238E27FC236}">
                  <a16:creationId xmlns:a16="http://schemas.microsoft.com/office/drawing/2014/main" id="{1DAF16E7-134E-4C00-B527-0999D360FBE9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" name="iṣļíḓè">
              <a:extLst>
                <a:ext uri="{FF2B5EF4-FFF2-40B4-BE49-F238E27FC236}">
                  <a16:creationId xmlns:a16="http://schemas.microsoft.com/office/drawing/2014/main" id="{11A0BAEC-E4A4-451F-BDDB-0B5B0A8DEFEC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" name="íśḷîḑê">
              <a:extLst>
                <a:ext uri="{FF2B5EF4-FFF2-40B4-BE49-F238E27FC236}">
                  <a16:creationId xmlns:a16="http://schemas.microsoft.com/office/drawing/2014/main" id="{22D600BC-B0B4-45A4-93F9-2BBBF8BEAD2F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" name="ïSḻiḋé">
              <a:extLst>
                <a:ext uri="{FF2B5EF4-FFF2-40B4-BE49-F238E27FC236}">
                  <a16:creationId xmlns:a16="http://schemas.microsoft.com/office/drawing/2014/main" id="{07FC713E-D5C1-47B6-B453-14086A1817A3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" name="íṣ1ïďe">
              <a:extLst>
                <a:ext uri="{FF2B5EF4-FFF2-40B4-BE49-F238E27FC236}">
                  <a16:creationId xmlns:a16="http://schemas.microsoft.com/office/drawing/2014/main" id="{E19A2DC1-8865-41F7-9CE1-EF2A9B89FD5E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î$ľîḓe">
              <a:extLst>
                <a:ext uri="{FF2B5EF4-FFF2-40B4-BE49-F238E27FC236}">
                  <a16:creationId xmlns:a16="http://schemas.microsoft.com/office/drawing/2014/main" id="{58B9B325-7C19-4FC3-9346-5DBED331BFBA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íṧḷîḑê">
              <a:extLst>
                <a:ext uri="{FF2B5EF4-FFF2-40B4-BE49-F238E27FC236}">
                  <a16:creationId xmlns:a16="http://schemas.microsoft.com/office/drawing/2014/main" id="{C2D844CA-9EC4-4C32-9A94-6E79B030635A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" name="îsľîḑè">
              <a:extLst>
                <a:ext uri="{FF2B5EF4-FFF2-40B4-BE49-F238E27FC236}">
                  <a16:creationId xmlns:a16="http://schemas.microsoft.com/office/drawing/2014/main" id="{D9C0B1F9-68F6-4CB6-93CA-76EF86374D8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" name="íSḻiḋê">
              <a:extLst>
                <a:ext uri="{FF2B5EF4-FFF2-40B4-BE49-F238E27FC236}">
                  <a16:creationId xmlns:a16="http://schemas.microsoft.com/office/drawing/2014/main" id="{83AF246D-AF7D-458F-A657-80EADCBF6C17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" name="ïş1íďê">
              <a:extLst>
                <a:ext uri="{FF2B5EF4-FFF2-40B4-BE49-F238E27FC236}">
                  <a16:creationId xmlns:a16="http://schemas.microsoft.com/office/drawing/2014/main" id="{3BC30EF5-ADCC-478C-8699-16A825478B2E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" name="iśḷíḓè">
              <a:extLst>
                <a:ext uri="{FF2B5EF4-FFF2-40B4-BE49-F238E27FC236}">
                  <a16:creationId xmlns:a16="http://schemas.microsoft.com/office/drawing/2014/main" id="{CD9B189D-5616-4346-9F97-FF2458834113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" name="ïṣľîḋé">
              <a:extLst>
                <a:ext uri="{FF2B5EF4-FFF2-40B4-BE49-F238E27FC236}">
                  <a16:creationId xmlns:a16="http://schemas.microsoft.com/office/drawing/2014/main" id="{4F2F3099-4C1F-429A-81EA-460809FF5583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" name="isľiḑe">
              <a:extLst>
                <a:ext uri="{FF2B5EF4-FFF2-40B4-BE49-F238E27FC236}">
                  <a16:creationId xmlns:a16="http://schemas.microsoft.com/office/drawing/2014/main" id="{CD3D3E9A-FADE-43DA-966E-EB0448EA64A2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" name="íṣ1ïḑê">
              <a:extLst>
                <a:ext uri="{FF2B5EF4-FFF2-40B4-BE49-F238E27FC236}">
                  <a16:creationId xmlns:a16="http://schemas.microsoft.com/office/drawing/2014/main" id="{B47A5554-ACE6-4986-85EF-BA56C2034FD9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" name="íṩḻîďê">
              <a:extLst>
                <a:ext uri="{FF2B5EF4-FFF2-40B4-BE49-F238E27FC236}">
                  <a16:creationId xmlns:a16="http://schemas.microsoft.com/office/drawing/2014/main" id="{78497725-9C2F-489F-9D5C-3933E446395E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" name="işḻïḑe">
              <a:extLst>
                <a:ext uri="{FF2B5EF4-FFF2-40B4-BE49-F238E27FC236}">
                  <a16:creationId xmlns:a16="http://schemas.microsoft.com/office/drawing/2014/main" id="{DE08BD6D-1A66-4A06-BF7C-4E6CF071B58E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" name="i$liďê">
              <a:extLst>
                <a:ext uri="{FF2B5EF4-FFF2-40B4-BE49-F238E27FC236}">
                  <a16:creationId xmlns:a16="http://schemas.microsoft.com/office/drawing/2014/main" id="{FB9D0397-3237-451F-86B6-5F20A717EC21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" name="ïŝḷide">
              <a:extLst>
                <a:ext uri="{FF2B5EF4-FFF2-40B4-BE49-F238E27FC236}">
                  <a16:creationId xmlns:a16="http://schemas.microsoft.com/office/drawing/2014/main" id="{160709E6-F378-4835-A310-0E8A6AC3EC0A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" name="íṣľïdè">
              <a:extLst>
                <a:ext uri="{FF2B5EF4-FFF2-40B4-BE49-F238E27FC236}">
                  <a16:creationId xmlns:a16="http://schemas.microsoft.com/office/drawing/2014/main" id="{086FAD0F-C9EC-46F4-886E-CB78DFDB428F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" name="ïṡḷïdè">
              <a:extLst>
                <a:ext uri="{FF2B5EF4-FFF2-40B4-BE49-F238E27FC236}">
                  <a16:creationId xmlns:a16="http://schemas.microsoft.com/office/drawing/2014/main" id="{C294700D-5B0E-43E5-96E9-22035ABA6E93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6" name="î$ļîḍè">
              <a:extLst>
                <a:ext uri="{FF2B5EF4-FFF2-40B4-BE49-F238E27FC236}">
                  <a16:creationId xmlns:a16="http://schemas.microsoft.com/office/drawing/2014/main" id="{2D5BF886-06B4-40BC-8162-5580112B3AEF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7" name="ïṡļíďè">
              <a:extLst>
                <a:ext uri="{FF2B5EF4-FFF2-40B4-BE49-F238E27FC236}">
                  <a16:creationId xmlns:a16="http://schemas.microsoft.com/office/drawing/2014/main" id="{ADE71AD0-C811-480F-B1D8-07C2AAB5082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8" name="ïśḷidê">
              <a:extLst>
                <a:ext uri="{FF2B5EF4-FFF2-40B4-BE49-F238E27FC236}">
                  <a16:creationId xmlns:a16="http://schemas.microsoft.com/office/drawing/2014/main" id="{FBD756A6-3D20-494B-B30F-1625C952A1F0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9" name="i$ľïḋè">
              <a:extLst>
                <a:ext uri="{FF2B5EF4-FFF2-40B4-BE49-F238E27FC236}">
                  <a16:creationId xmlns:a16="http://schemas.microsoft.com/office/drawing/2014/main" id="{651C4952-5857-4F98-8FCE-8255401895B8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0" name="ísḻîďe">
              <a:extLst>
                <a:ext uri="{FF2B5EF4-FFF2-40B4-BE49-F238E27FC236}">
                  <a16:creationId xmlns:a16="http://schemas.microsoft.com/office/drawing/2014/main" id="{31B5E611-3C3B-4DB6-A962-2652AE8189F8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1" name="îś1ïḍé">
              <a:extLst>
                <a:ext uri="{FF2B5EF4-FFF2-40B4-BE49-F238E27FC236}">
                  <a16:creationId xmlns:a16="http://schemas.microsoft.com/office/drawing/2014/main" id="{C8B5C69A-06BC-4DC3-8DAC-B9773E928A68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2" name="íslíḋé">
              <a:extLst>
                <a:ext uri="{FF2B5EF4-FFF2-40B4-BE49-F238E27FC236}">
                  <a16:creationId xmlns:a16="http://schemas.microsoft.com/office/drawing/2014/main" id="{691642FC-AB4F-4372-B4BE-D279AF0DE83F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3" name="îsḷïdê">
              <a:extLst>
                <a:ext uri="{FF2B5EF4-FFF2-40B4-BE49-F238E27FC236}">
                  <a16:creationId xmlns:a16="http://schemas.microsoft.com/office/drawing/2014/main" id="{B8BCD490-2C06-4E54-8D29-4581CD28F9F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4" name="îŝlïďê">
              <a:extLst>
                <a:ext uri="{FF2B5EF4-FFF2-40B4-BE49-F238E27FC236}">
                  <a16:creationId xmlns:a16="http://schemas.microsoft.com/office/drawing/2014/main" id="{6625EB45-E742-4CFE-A177-2BD208AD00FB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5" name="ïŝḻíḋè">
              <a:extLst>
                <a:ext uri="{FF2B5EF4-FFF2-40B4-BE49-F238E27FC236}">
                  <a16:creationId xmlns:a16="http://schemas.microsoft.com/office/drawing/2014/main" id="{A5FF3A97-1B77-4637-9BCC-9F0E6C90574A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6" name="íśľíḓé">
              <a:extLst>
                <a:ext uri="{FF2B5EF4-FFF2-40B4-BE49-F238E27FC236}">
                  <a16:creationId xmlns:a16="http://schemas.microsoft.com/office/drawing/2014/main" id="{7E8B7920-C257-41FB-B1D6-7EAFBDEECD51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7" name="íşḷiḓê">
              <a:extLst>
                <a:ext uri="{FF2B5EF4-FFF2-40B4-BE49-F238E27FC236}">
                  <a16:creationId xmlns:a16="http://schemas.microsoft.com/office/drawing/2014/main" id="{0534C421-D505-4CEA-A027-E06B7E05A028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8" name="îṥḻïḋe">
              <a:extLst>
                <a:ext uri="{FF2B5EF4-FFF2-40B4-BE49-F238E27FC236}">
                  <a16:creationId xmlns:a16="http://schemas.microsoft.com/office/drawing/2014/main" id="{33E81606-1760-429F-97FC-D29DDE71DEEA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9" name="îṥ1ide">
              <a:extLst>
                <a:ext uri="{FF2B5EF4-FFF2-40B4-BE49-F238E27FC236}">
                  <a16:creationId xmlns:a16="http://schemas.microsoft.com/office/drawing/2014/main" id="{00C0D61D-2420-4846-8234-382EB7876CE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0" name="ïŝľiďé">
              <a:extLst>
                <a:ext uri="{FF2B5EF4-FFF2-40B4-BE49-F238E27FC236}">
                  <a16:creationId xmlns:a16="http://schemas.microsoft.com/office/drawing/2014/main" id="{8A528F47-C529-48CA-892B-2333E736C2A4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1" name="ïşḻïde">
              <a:extLst>
                <a:ext uri="{FF2B5EF4-FFF2-40B4-BE49-F238E27FC236}">
                  <a16:creationId xmlns:a16="http://schemas.microsoft.com/office/drawing/2014/main" id="{0A3961FE-2A32-4E17-B049-BC622BDA070C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2" name="isľiḑe">
              <a:extLst>
                <a:ext uri="{FF2B5EF4-FFF2-40B4-BE49-F238E27FC236}">
                  <a16:creationId xmlns:a16="http://schemas.microsoft.com/office/drawing/2014/main" id="{696EC9E8-6860-4425-A773-4635196804E2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3" name="iṩḻídè">
              <a:extLst>
                <a:ext uri="{FF2B5EF4-FFF2-40B4-BE49-F238E27FC236}">
                  <a16:creationId xmlns:a16="http://schemas.microsoft.com/office/drawing/2014/main" id="{FAB90D7D-A9D8-425E-B79C-CF6C243CE189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4" name="isľïďé">
              <a:extLst>
                <a:ext uri="{FF2B5EF4-FFF2-40B4-BE49-F238E27FC236}">
                  <a16:creationId xmlns:a16="http://schemas.microsoft.com/office/drawing/2014/main" id="{BBDACC56-81A4-4FB0-B493-A850FE020492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5" name="íśliḑê">
              <a:extLst>
                <a:ext uri="{FF2B5EF4-FFF2-40B4-BE49-F238E27FC236}">
                  <a16:creationId xmlns:a16="http://schemas.microsoft.com/office/drawing/2014/main" id="{E663D844-07F9-4D27-AFE5-7275A545DF59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6" name="isḻiḋê">
              <a:extLst>
                <a:ext uri="{FF2B5EF4-FFF2-40B4-BE49-F238E27FC236}">
                  <a16:creationId xmlns:a16="http://schemas.microsoft.com/office/drawing/2014/main" id="{B97926F6-C564-402A-8AF2-9EA0A35DC81B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7" name="ïṧľïḑe">
              <a:extLst>
                <a:ext uri="{FF2B5EF4-FFF2-40B4-BE49-F238E27FC236}">
                  <a16:creationId xmlns:a16="http://schemas.microsoft.com/office/drawing/2014/main" id="{F1BA6F6A-29E2-40FE-974F-E802B1CF9002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8" name="îṩḻïdé">
              <a:extLst>
                <a:ext uri="{FF2B5EF4-FFF2-40B4-BE49-F238E27FC236}">
                  <a16:creationId xmlns:a16="http://schemas.microsoft.com/office/drawing/2014/main" id="{4DC85183-65F1-469F-9A8C-7AE6D9FC9151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9" name="íṩļiḋê">
              <a:extLst>
                <a:ext uri="{FF2B5EF4-FFF2-40B4-BE49-F238E27FC236}">
                  <a16:creationId xmlns:a16="http://schemas.microsoft.com/office/drawing/2014/main" id="{404BB41C-4584-425A-8ACB-9375B5023FAD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0" name="iş1íḑê">
              <a:extLst>
                <a:ext uri="{FF2B5EF4-FFF2-40B4-BE49-F238E27FC236}">
                  <a16:creationId xmlns:a16="http://schemas.microsoft.com/office/drawing/2014/main" id="{67AD83F0-4850-40B6-8A2F-B0E0EFBB7509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1" name="ïSļíďé">
              <a:extLst>
                <a:ext uri="{FF2B5EF4-FFF2-40B4-BE49-F238E27FC236}">
                  <a16:creationId xmlns:a16="http://schemas.microsoft.com/office/drawing/2014/main" id="{4A11D2C0-03F3-4DF2-A3F8-A6947FBFAB0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2" name="iş1iḍè">
              <a:extLst>
                <a:ext uri="{FF2B5EF4-FFF2-40B4-BE49-F238E27FC236}">
                  <a16:creationId xmlns:a16="http://schemas.microsoft.com/office/drawing/2014/main" id="{565F134B-7AE2-4182-ACB4-54ABC9CAE395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3" name="ïsļídè">
              <a:extLst>
                <a:ext uri="{FF2B5EF4-FFF2-40B4-BE49-F238E27FC236}">
                  <a16:creationId xmlns:a16="http://schemas.microsoft.com/office/drawing/2014/main" id="{4B8CA527-8930-4387-AF85-C6E294B648E8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4" name="ïṡlîďe">
              <a:extLst>
                <a:ext uri="{FF2B5EF4-FFF2-40B4-BE49-F238E27FC236}">
                  <a16:creationId xmlns:a16="http://schemas.microsoft.com/office/drawing/2014/main" id="{38421160-8762-4F2E-9861-B7975BEDCA57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5" name="íSḻiďè">
              <a:extLst>
                <a:ext uri="{FF2B5EF4-FFF2-40B4-BE49-F238E27FC236}">
                  <a16:creationId xmlns:a16="http://schemas.microsoft.com/office/drawing/2014/main" id="{59AF4E5E-5CD3-4782-A9C2-03AD5A94D4F8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6" name="ïŝlîdé">
              <a:extLst>
                <a:ext uri="{FF2B5EF4-FFF2-40B4-BE49-F238E27FC236}">
                  <a16:creationId xmlns:a16="http://schemas.microsoft.com/office/drawing/2014/main" id="{270B145C-CDF6-4898-8C95-337D3C195A94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7" name="îṡļíḑe">
              <a:extLst>
                <a:ext uri="{FF2B5EF4-FFF2-40B4-BE49-F238E27FC236}">
                  <a16:creationId xmlns:a16="http://schemas.microsoft.com/office/drawing/2014/main" id="{43DD5A25-70B4-44B9-99F4-B61B21661B1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8" name="íś1iḍe">
              <a:extLst>
                <a:ext uri="{FF2B5EF4-FFF2-40B4-BE49-F238E27FC236}">
                  <a16:creationId xmlns:a16="http://schemas.microsoft.com/office/drawing/2014/main" id="{C5D664E8-82CE-48AE-9C82-CABB75A3A8F4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9" name="išḻîḍe">
              <a:extLst>
                <a:ext uri="{FF2B5EF4-FFF2-40B4-BE49-F238E27FC236}">
                  <a16:creationId xmlns:a16="http://schemas.microsoft.com/office/drawing/2014/main" id="{7872AA4D-7BA5-4349-9A67-749B3DE3E209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0" name="î$lîďê">
              <a:extLst>
                <a:ext uri="{FF2B5EF4-FFF2-40B4-BE49-F238E27FC236}">
                  <a16:creationId xmlns:a16="http://schemas.microsoft.com/office/drawing/2014/main" id="{FD6FEED9-455A-43B6-ACCB-9A4205849441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îs1ïḋê">
              <a:extLst>
                <a:ext uri="{FF2B5EF4-FFF2-40B4-BE49-F238E27FC236}">
                  <a16:creationId xmlns:a16="http://schemas.microsoft.com/office/drawing/2014/main" id="{3BC92174-3D08-47A5-93FE-12242DF82AC3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iS1iḓé">
              <a:extLst>
                <a:ext uri="{FF2B5EF4-FFF2-40B4-BE49-F238E27FC236}">
                  <a16:creationId xmlns:a16="http://schemas.microsoft.com/office/drawing/2014/main" id="{F3DBA35B-3E7F-4E49-80C4-030B3E2FD77B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ïṥḷidé">
              <a:extLst>
                <a:ext uri="{FF2B5EF4-FFF2-40B4-BE49-F238E27FC236}">
                  <a16:creationId xmlns:a16="http://schemas.microsoft.com/office/drawing/2014/main" id="{972C917D-BD70-4304-B828-77A7DA6744B8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i$ļïďê">
              <a:extLst>
                <a:ext uri="{FF2B5EF4-FFF2-40B4-BE49-F238E27FC236}">
                  <a16:creationId xmlns:a16="http://schemas.microsoft.com/office/drawing/2014/main" id="{9C8B3574-2288-4F61-A911-F4C7CB50721B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66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4ECC0AD-E068-EC08-4210-45B257C5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015" y="175140"/>
            <a:ext cx="3993927" cy="2806256"/>
          </a:xfrm>
          <a:prstGeom prst="rect">
            <a:avLst/>
          </a:prstGeom>
        </p:spPr>
      </p:pic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2" y="319046"/>
            <a:ext cx="3111352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2413585-2291-EF6E-201F-965580309CBE}"/>
              </a:ext>
            </a:extLst>
          </p:cNvPr>
          <p:cNvSpPr txBox="1"/>
          <p:nvPr/>
        </p:nvSpPr>
        <p:spPr>
          <a:xfrm>
            <a:off x="732865" y="1094787"/>
            <a:ext cx="2951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zh-CN" dirty="0"/>
              <a:t>有效结果</a:t>
            </a:r>
            <a:r>
              <a:rPr lang="zh-CN" altLang="en-US" dirty="0"/>
              <a:t>的</a:t>
            </a:r>
            <a:r>
              <a:rPr lang="zh-CN" altLang="zh-CN" dirty="0"/>
              <a:t>三个目标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068BE6-503B-8EFE-799F-F980A1B38B05}"/>
              </a:ext>
            </a:extLst>
          </p:cNvPr>
          <p:cNvSpPr txBox="1"/>
          <p:nvPr/>
        </p:nvSpPr>
        <p:spPr>
          <a:xfrm>
            <a:off x="732865" y="1613242"/>
            <a:ext cx="4417359" cy="12897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kern="1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它应该在视觉上捕捉给定的语义概念</a:t>
            </a:r>
            <a:endParaRPr lang="en-US" altLang="zh-CN" dirty="0"/>
          </a:p>
          <a:p>
            <a:r>
              <a:rPr lang="zh-CN" altLang="zh-CN" dirty="0"/>
              <a:t>它应该保持可读性</a:t>
            </a:r>
            <a:endParaRPr lang="en-US" altLang="zh-CN" dirty="0"/>
          </a:p>
          <a:p>
            <a:r>
              <a:rPr lang="zh-CN" altLang="zh-CN" dirty="0"/>
              <a:t>它应该保留原始字体的特征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89A8C2-2455-1702-C19A-027EE9FAEBD4}"/>
              </a:ext>
            </a:extLst>
          </p:cNvPr>
          <p:cNvSpPr txBox="1"/>
          <p:nvPr/>
        </p:nvSpPr>
        <p:spPr>
          <a:xfrm>
            <a:off x="5431009" y="2989304"/>
            <a:ext cx="514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100" cap="none" spc="0" normalizeH="0" baseline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为单词</a:t>
            </a:r>
            <a:r>
              <a:rPr lang="en-US" altLang="zh-CN" dirty="0"/>
              <a:t>“YOGA”</a:t>
            </a:r>
            <a:r>
              <a:rPr lang="zh-CN" altLang="zh-CN" dirty="0"/>
              <a:t>生成图像，使用了</a:t>
            </a:r>
            <a:r>
              <a:rPr lang="en-US" altLang="zh-CN" dirty="0"/>
              <a:t>8</a:t>
            </a:r>
            <a:r>
              <a:rPr lang="zh-CN" altLang="zh-CN" dirty="0"/>
              <a:t>种不同的字体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170649-94E1-04D0-2E8A-77F70511D8E3}"/>
              </a:ext>
            </a:extLst>
          </p:cNvPr>
          <p:cNvSpPr txBox="1"/>
          <p:nvPr/>
        </p:nvSpPr>
        <p:spPr>
          <a:xfrm>
            <a:off x="732865" y="3112593"/>
            <a:ext cx="15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zh-CN" dirty="0"/>
              <a:t>随机</a:t>
            </a:r>
            <a:r>
              <a:rPr lang="zh-CN" altLang="en-US" dirty="0"/>
              <a:t>实验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BCB906-D764-4383-594A-556D3E266DD1}"/>
              </a:ext>
            </a:extLst>
          </p:cNvPr>
          <p:cNvSpPr txBox="1"/>
          <p:nvPr/>
        </p:nvSpPr>
        <p:spPr>
          <a:xfrm>
            <a:off x="732865" y="3587249"/>
            <a:ext cx="4477870" cy="2951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kern="1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选择了五个常见的概念类</a:t>
            </a:r>
            <a:r>
              <a:rPr lang="en-US" altLang="zh-CN" dirty="0"/>
              <a:t>——</a:t>
            </a:r>
            <a:r>
              <a:rPr lang="zh-CN" altLang="zh-CN" dirty="0"/>
              <a:t>动物、水果、植物、运动和职业</a:t>
            </a:r>
            <a:endParaRPr lang="en-US" altLang="zh-CN" dirty="0"/>
          </a:p>
          <a:p>
            <a:r>
              <a:rPr lang="zh-CN" altLang="zh-CN" dirty="0"/>
              <a:t>为每个类随机抽取</a:t>
            </a:r>
            <a:r>
              <a:rPr lang="en-US" altLang="zh-CN" dirty="0"/>
              <a:t>10</a:t>
            </a:r>
            <a:r>
              <a:rPr lang="zh-CN" altLang="zh-CN" dirty="0"/>
              <a:t>个实例，总共得到</a:t>
            </a:r>
            <a:r>
              <a:rPr lang="en-US" altLang="zh-CN" dirty="0"/>
              <a:t>50</a:t>
            </a:r>
            <a:r>
              <a:rPr lang="zh-CN" altLang="zh-CN" dirty="0"/>
              <a:t>个单词</a:t>
            </a:r>
            <a:endParaRPr lang="en-US" altLang="zh-CN" dirty="0"/>
          </a:p>
          <a:p>
            <a:r>
              <a:rPr lang="zh-CN" altLang="zh-CN" dirty="0"/>
              <a:t>选择了四种具有鲜明视觉特征的字体</a:t>
            </a:r>
            <a:endParaRPr lang="en-US" altLang="zh-CN" dirty="0"/>
          </a:p>
          <a:p>
            <a:r>
              <a:rPr lang="zh-CN" altLang="zh-CN" dirty="0"/>
              <a:t>对于每个单词，随机抽取四种字体中的一种，并将文中的方法应用于每个字母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C3423AB-39BE-CC8B-94DA-2A5CEFD29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453" y="3510065"/>
            <a:ext cx="5879744" cy="254202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90BE4D0-2E2E-0F1F-8184-06FA4013EE33}"/>
              </a:ext>
            </a:extLst>
          </p:cNvPr>
          <p:cNvSpPr txBox="1"/>
          <p:nvPr/>
        </p:nvSpPr>
        <p:spPr>
          <a:xfrm>
            <a:off x="6510002" y="6068833"/>
            <a:ext cx="3913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100" cap="none" spc="0" normalizeH="0" baseline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为随机选择的单词创建单词图像插图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4200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2" y="319046"/>
            <a:ext cx="3111352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</a:t>
            </a: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2413585-2291-EF6E-201F-965580309CBE}"/>
              </a:ext>
            </a:extLst>
          </p:cNvPr>
          <p:cNvSpPr txBox="1"/>
          <p:nvPr/>
        </p:nvSpPr>
        <p:spPr>
          <a:xfrm>
            <a:off x="732865" y="1094787"/>
            <a:ext cx="2951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感性实验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068BE6-503B-8EFE-799F-F980A1B38B05}"/>
              </a:ext>
            </a:extLst>
          </p:cNvPr>
          <p:cNvSpPr txBox="1"/>
          <p:nvPr/>
        </p:nvSpPr>
        <p:spPr>
          <a:xfrm>
            <a:off x="732865" y="1613242"/>
            <a:ext cx="4296335" cy="25362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kern="1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对于上面描述的五个类，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从每个产生的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word-as-image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的插图中随机选择两个实例，并在视觉上从每个单词中选择一个字母，结果总共有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个字母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在每个问题中，展示了一个孤立的字母插图，没有单词的上下文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90BE4D0-2E2E-0F1F-8184-06FA4013EE33}"/>
              </a:ext>
            </a:extLst>
          </p:cNvPr>
          <p:cNvSpPr txBox="1"/>
          <p:nvPr/>
        </p:nvSpPr>
        <p:spPr>
          <a:xfrm>
            <a:off x="7165182" y="1403868"/>
            <a:ext cx="1616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100" cap="none" spc="0" normalizeH="0" baseline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感性研究结果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DD73D7-3C88-B1B1-64C4-0910414F7C99}"/>
              </a:ext>
            </a:extLst>
          </p:cNvPr>
          <p:cNvSpPr txBox="1"/>
          <p:nvPr/>
        </p:nvSpPr>
        <p:spPr>
          <a:xfrm>
            <a:off x="732864" y="4261523"/>
            <a:ext cx="2951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zh-CN" dirty="0"/>
              <a:t>有效结果</a:t>
            </a:r>
            <a:r>
              <a:rPr lang="zh-CN" altLang="en-US" dirty="0"/>
              <a:t>的</a:t>
            </a:r>
            <a:r>
              <a:rPr lang="zh-CN" altLang="zh-CN" dirty="0"/>
              <a:t>三个目标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E9C12D-D7B7-BE0F-D144-781A1F765638}"/>
              </a:ext>
            </a:extLst>
          </p:cNvPr>
          <p:cNvSpPr txBox="1"/>
          <p:nvPr/>
        </p:nvSpPr>
        <p:spPr>
          <a:xfrm>
            <a:off x="738557" y="4828065"/>
            <a:ext cx="10092018" cy="17052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kern="1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为了评估文中的方法在视觉上描述所需概念的能力，提供了来自同一类的四个标签选项，并要求参与者选择最能描述字母插图的一个</a:t>
            </a:r>
            <a:endParaRPr lang="en-US" altLang="zh-CN" dirty="0"/>
          </a:p>
          <a:p>
            <a:r>
              <a:rPr lang="zh-CN" altLang="zh-CN" dirty="0"/>
              <a:t>为了评估结果的易读性，要求参与者从四个字母的随机列表中选择最合适的字母</a:t>
            </a:r>
            <a:endParaRPr lang="en-US" altLang="zh-CN" dirty="0"/>
          </a:p>
          <a:p>
            <a:r>
              <a:rPr lang="zh-CN" altLang="zh-CN" dirty="0"/>
              <a:t>为了评估字体风格的保留，展示了四种字体，并要求参与者选择最适合插图的字体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07C942-C73F-EC0F-1BDE-23FC3CC87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0" t="8176" r="4556" b="12649"/>
          <a:stretch/>
        </p:blipFill>
        <p:spPr bwMode="auto">
          <a:xfrm>
            <a:off x="6417724" y="474718"/>
            <a:ext cx="3111799" cy="953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ED84759-05C1-8B5B-2579-434CF4803DB2}"/>
                  </a:ext>
                </a:extLst>
              </p:cNvPr>
              <p:cNvSpPr txBox="1"/>
              <p:nvPr/>
            </p:nvSpPr>
            <p:spPr>
              <a:xfrm>
                <a:off x="5143498" y="2021762"/>
                <a:ext cx="6186536" cy="257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marR="0" lvl="0" indent="-28575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 kumimoji="0" b="0" i="0" u="none" strike="noStrike" kern="100" cap="none" spc="0" normalizeH="0" baseline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zh-CN" dirty="0"/>
                  <a:t>收集了</a:t>
                </a:r>
                <a:r>
                  <a:rPr lang="en-US" altLang="zh-CN" dirty="0"/>
                  <a:t>40</a:t>
                </a:r>
                <a:r>
                  <a:rPr lang="zh-CN" altLang="zh-CN" dirty="0"/>
                  <a:t>位参与者的答案</a:t>
                </a:r>
                <a:endParaRPr lang="en-US" altLang="zh-CN" dirty="0"/>
              </a:p>
              <a:p>
                <a:r>
                  <a:rPr lang="zh-CN" altLang="zh-CN" dirty="0"/>
                  <a:t>概念的可识别性和字母的易读性非常高</a:t>
                </a:r>
                <a:endParaRPr lang="en-US" altLang="zh-CN" dirty="0"/>
              </a:p>
              <a:p>
                <a:r>
                  <a:rPr lang="zh-CN" altLang="zh-CN" dirty="0"/>
                  <a:t>字母插图与原字体</a:t>
                </a:r>
                <a:r>
                  <a:rPr lang="en-US" altLang="zh-CN" dirty="0"/>
                  <a:t>51%</a:t>
                </a:r>
                <a:r>
                  <a:rPr lang="zh-CN" altLang="zh-CN" dirty="0"/>
                  <a:t>的风格匹配度远远高于随机的</a:t>
                </a:r>
                <a:r>
                  <a:rPr lang="en-US" altLang="zh-CN" dirty="0"/>
                  <a:t>25%</a:t>
                </a:r>
              </a:p>
              <a:p>
                <a:r>
                  <a:rPr lang="zh-CN" altLang="zh-CN" dirty="0"/>
                  <a:t>在相同的单词和字母上没有两个额外的结构和风格保留损失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/>
                        </m:ctrlPr>
                      </m:sSubPr>
                      <m:e>
                        <m:r>
                          <a:rPr lang="en-US" altLang="zh-CN"/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/>
                          <m:t>tone</m:t>
                        </m:r>
                      </m:sub>
                    </m:sSub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/>
                        </m:ctrlPr>
                      </m:sSubPr>
                      <m:e>
                        <m:r>
                          <a:rPr lang="en-US" altLang="zh-CN"/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/>
                          <m:t>acap</m:t>
                        </m:r>
                      </m:sub>
                    </m:sSub>
                  </m:oMath>
                </a14:m>
                <a:r>
                  <a:rPr lang="en-US" altLang="zh-CN" dirty="0"/>
                  <a:t>)(</a:t>
                </a:r>
                <a:r>
                  <a:rPr lang="zh-CN" altLang="zh-CN" dirty="0"/>
                  <a:t>表中</a:t>
                </a:r>
                <a:r>
                  <a:rPr lang="en-US" altLang="zh-CN" dirty="0"/>
                  <a:t>“Only SDS”)</a:t>
                </a:r>
                <a:r>
                  <a:rPr lang="zh-CN" altLang="zh-CN" dirty="0"/>
                  <a:t> 字母会明显变形，从而提高概念的可识别性，但降低易读性和字体样式保存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ED84759-05C1-8B5B-2579-434CF4803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98" y="2021762"/>
                <a:ext cx="6186536" cy="2573525"/>
              </a:xfrm>
              <a:prstGeom prst="rect">
                <a:avLst/>
              </a:prstGeom>
              <a:blipFill>
                <a:blip r:embed="rId4"/>
                <a:stretch>
                  <a:fillRect l="-690" r="-788" b="-2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F59787CD-4D47-D346-4DA5-DBF0F17607E7}"/>
              </a:ext>
            </a:extLst>
          </p:cNvPr>
          <p:cNvSpPr txBox="1"/>
          <p:nvPr/>
        </p:nvSpPr>
        <p:spPr>
          <a:xfrm>
            <a:off x="5143497" y="1539891"/>
            <a:ext cx="2951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F88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实验结果</a:t>
            </a:r>
          </a:p>
        </p:txBody>
      </p:sp>
    </p:spTree>
    <p:extLst>
      <p:ext uri="{BB962C8B-B14F-4D97-AF65-F5344CB8AC3E}">
        <p14:creationId xmlns:p14="http://schemas.microsoft.com/office/powerpoint/2010/main" val="3095151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835DAE2-99B1-416C-A5E0-FD9747F380D7}"/>
              </a:ext>
            </a:extLst>
          </p:cNvPr>
          <p:cNvSpPr/>
          <p:nvPr/>
        </p:nvSpPr>
        <p:spPr>
          <a:xfrm>
            <a:off x="7215876" y="1297260"/>
            <a:ext cx="6581522" cy="5088682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003F88">
              <a:alpha val="20000"/>
            </a:srgbClr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C21954D-0B41-46F2-92E0-6F3F35BA5194}"/>
              </a:ext>
            </a:extLst>
          </p:cNvPr>
          <p:cNvSpPr/>
          <p:nvPr/>
        </p:nvSpPr>
        <p:spPr>
          <a:xfrm>
            <a:off x="-2299854" y="0"/>
            <a:ext cx="10041967" cy="6858000"/>
          </a:xfrm>
          <a:custGeom>
            <a:avLst/>
            <a:gdLst>
              <a:gd name="connsiteX0" fmla="*/ 2070985 w 10041967"/>
              <a:gd name="connsiteY0" fmla="*/ 0 h 6858000"/>
              <a:gd name="connsiteX1" fmla="*/ 10041967 w 10041967"/>
              <a:gd name="connsiteY1" fmla="*/ 0 h 6858000"/>
              <a:gd name="connsiteX2" fmla="*/ 9889851 w 10041967"/>
              <a:gd name="connsiteY2" fmla="*/ 87465 h 6858000"/>
              <a:gd name="connsiteX3" fmla="*/ 7970982 w 10041967"/>
              <a:gd name="connsiteY3" fmla="*/ 3495963 h 6858000"/>
              <a:gd name="connsiteX4" fmla="*/ 7969464 w 10041967"/>
              <a:gd name="connsiteY4" fmla="*/ 3556000 h 6858000"/>
              <a:gd name="connsiteX5" fmla="*/ 7965796 w 10041967"/>
              <a:gd name="connsiteY5" fmla="*/ 3701056 h 6858000"/>
              <a:gd name="connsiteX6" fmla="*/ 6153803 w 10041967"/>
              <a:gd name="connsiteY6" fmla="*/ 6840557 h 6858000"/>
              <a:gd name="connsiteX7" fmla="*/ 6125528 w 10041967"/>
              <a:gd name="connsiteY7" fmla="*/ 6858000 h 6858000"/>
              <a:gd name="connsiteX8" fmla="*/ 1846397 w 10041967"/>
              <a:gd name="connsiteY8" fmla="*/ 6858000 h 6858000"/>
              <a:gd name="connsiteX9" fmla="*/ 1757165 w 10041967"/>
              <a:gd name="connsiteY9" fmla="*/ 6800795 h 6858000"/>
              <a:gd name="connsiteX10" fmla="*/ 0 w 10041967"/>
              <a:gd name="connsiteY10" fmla="*/ 3495963 h 6858000"/>
              <a:gd name="connsiteX11" fmla="*/ 1918869 w 10041967"/>
              <a:gd name="connsiteY11" fmla="*/ 874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1967" h="6858000">
                <a:moveTo>
                  <a:pt x="2070985" y="0"/>
                </a:moveTo>
                <a:lnTo>
                  <a:pt x="10041967" y="0"/>
                </a:lnTo>
                <a:lnTo>
                  <a:pt x="9889851" y="87465"/>
                </a:lnTo>
                <a:cubicBezTo>
                  <a:pt x="8739444" y="786469"/>
                  <a:pt x="7970982" y="2051474"/>
                  <a:pt x="7970982" y="3495963"/>
                </a:cubicBezTo>
                <a:lnTo>
                  <a:pt x="7969464" y="3556000"/>
                </a:lnTo>
                <a:cubicBezTo>
                  <a:pt x="7968241" y="3604352"/>
                  <a:pt x="7967019" y="3652704"/>
                  <a:pt x="7965796" y="3701056"/>
                </a:cubicBezTo>
                <a:cubicBezTo>
                  <a:pt x="7899082" y="5017190"/>
                  <a:pt x="7193900" y="6164875"/>
                  <a:pt x="6153803" y="6840557"/>
                </a:cubicBezTo>
                <a:lnTo>
                  <a:pt x="6125528" y="6858000"/>
                </a:lnTo>
                <a:lnTo>
                  <a:pt x="1846397" y="6858000"/>
                </a:lnTo>
                <a:lnTo>
                  <a:pt x="1757165" y="6800795"/>
                </a:lnTo>
                <a:cubicBezTo>
                  <a:pt x="697018" y="6084574"/>
                  <a:pt x="0" y="4871667"/>
                  <a:pt x="0" y="3495963"/>
                </a:cubicBezTo>
                <a:cubicBezTo>
                  <a:pt x="0" y="2051474"/>
                  <a:pt x="768462" y="786469"/>
                  <a:pt x="1918869" y="87465"/>
                </a:cubicBezTo>
                <a:close/>
              </a:path>
            </a:pathLst>
          </a:custGeom>
          <a:blipFill dpi="0" rotWithShape="1">
            <a:blip r:embed="rId3"/>
            <a:srcRect/>
            <a:tile tx="-50800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BBBCF0-D39D-4AEC-BBCE-35406D279B1F}"/>
              </a:ext>
            </a:extLst>
          </p:cNvPr>
          <p:cNvGrpSpPr/>
          <p:nvPr/>
        </p:nvGrpSpPr>
        <p:grpSpPr>
          <a:xfrm>
            <a:off x="6470543" y="2096050"/>
            <a:ext cx="6286347" cy="2787820"/>
            <a:chOff x="6470543" y="1881188"/>
            <a:chExt cx="6286347" cy="278782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3C993D0-D07B-44E9-906D-792CFF25E01F}"/>
                </a:ext>
              </a:extLst>
            </p:cNvPr>
            <p:cNvSpPr/>
            <p:nvPr/>
          </p:nvSpPr>
          <p:spPr>
            <a:xfrm>
              <a:off x="6470543" y="1881188"/>
              <a:ext cx="2288816" cy="1685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D9BE38C-B41A-4D2D-B795-D068DA6A338A}"/>
                </a:ext>
              </a:extLst>
            </p:cNvPr>
            <p:cNvSpPr txBox="1"/>
            <p:nvPr/>
          </p:nvSpPr>
          <p:spPr>
            <a:xfrm>
              <a:off x="6887643" y="3441961"/>
              <a:ext cx="58692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8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ea typeface="微软雅黑"/>
                </a:rPr>
                <a:t>总结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6F3EED-1DA1-4CCE-8367-ECF28BA4716D}"/>
                </a:ext>
              </a:extLst>
            </p:cNvPr>
            <p:cNvSpPr txBox="1"/>
            <p:nvPr/>
          </p:nvSpPr>
          <p:spPr>
            <a:xfrm>
              <a:off x="6887644" y="4207343"/>
              <a:ext cx="484820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字魂105号-简雅黑" panose="00000500000000000000" pitchFamily="2" charset="-122"/>
                </a:rPr>
                <a:t>Conclusion</a:t>
              </a:r>
            </a:p>
          </p:txBody>
        </p:sp>
        <p:cxnSp>
          <p:nvCxnSpPr>
            <p:cNvPr id="14" name="直接连接符 33">
              <a:extLst>
                <a:ext uri="{FF2B5EF4-FFF2-40B4-BE49-F238E27FC236}">
                  <a16:creationId xmlns:a16="http://schemas.microsoft.com/office/drawing/2014/main" id="{3E6C83D1-7201-4B19-AA45-495D9D6D81C9}"/>
                </a:ext>
              </a:extLst>
            </p:cNvPr>
            <p:cNvCxnSpPr/>
            <p:nvPr/>
          </p:nvCxnSpPr>
          <p:spPr>
            <a:xfrm>
              <a:off x="6724111" y="3598103"/>
              <a:ext cx="0" cy="1010999"/>
            </a:xfrm>
            <a:prstGeom prst="line">
              <a:avLst/>
            </a:prstGeom>
            <a:ln w="412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00ED94-5C0F-43D6-B8CA-42AF3699A78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17" name="işļiďê">
              <a:extLst>
                <a:ext uri="{FF2B5EF4-FFF2-40B4-BE49-F238E27FC236}">
                  <a16:creationId xmlns:a16="http://schemas.microsoft.com/office/drawing/2014/main" id="{D8F10E32-61E0-4E15-8C54-2ED0BC0AF598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8" name="i$1iḑé">
              <a:extLst>
                <a:ext uri="{FF2B5EF4-FFF2-40B4-BE49-F238E27FC236}">
                  <a16:creationId xmlns:a16="http://schemas.microsoft.com/office/drawing/2014/main" id="{FA9CCBA7-BA60-4C3F-A0F2-76BC076A69F4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9" name="íSḻîdê">
              <a:extLst>
                <a:ext uri="{FF2B5EF4-FFF2-40B4-BE49-F238E27FC236}">
                  <a16:creationId xmlns:a16="http://schemas.microsoft.com/office/drawing/2014/main" id="{EE789BF5-2A2A-4EF2-A791-89725DE4CF1C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0" name="îṩľïďè">
              <a:extLst>
                <a:ext uri="{FF2B5EF4-FFF2-40B4-BE49-F238E27FC236}">
                  <a16:creationId xmlns:a16="http://schemas.microsoft.com/office/drawing/2014/main" id="{69E5F7DB-5162-45B9-8CAD-D410B734009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1" name="íṣḷîḑé">
              <a:extLst>
                <a:ext uri="{FF2B5EF4-FFF2-40B4-BE49-F238E27FC236}">
                  <a16:creationId xmlns:a16="http://schemas.microsoft.com/office/drawing/2014/main" id="{2DE77EEC-33CE-403F-AD9C-A47D6997298E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2" name="íṡľiḍè">
              <a:extLst>
                <a:ext uri="{FF2B5EF4-FFF2-40B4-BE49-F238E27FC236}">
                  <a16:creationId xmlns:a16="http://schemas.microsoft.com/office/drawing/2014/main" id="{0117A46B-CC5F-4621-BDCC-65CF55F6B71E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3" name="i$1îḑe">
              <a:extLst>
                <a:ext uri="{FF2B5EF4-FFF2-40B4-BE49-F238E27FC236}">
                  <a16:creationId xmlns:a16="http://schemas.microsoft.com/office/drawing/2014/main" id="{E27D654F-A8EB-4617-BCF8-17ADD088EB36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4" name="îsḻïḑê">
              <a:extLst>
                <a:ext uri="{FF2B5EF4-FFF2-40B4-BE49-F238E27FC236}">
                  <a16:creationId xmlns:a16="http://schemas.microsoft.com/office/drawing/2014/main" id="{C3A9CEA1-7256-4B39-B302-0201C6E4CD49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5" name="îṡḻiďé">
              <a:extLst>
                <a:ext uri="{FF2B5EF4-FFF2-40B4-BE49-F238E27FC236}">
                  <a16:creationId xmlns:a16="http://schemas.microsoft.com/office/drawing/2014/main" id="{49F5B98F-52B8-45E7-9134-E93F23AC7DC4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6" name="iś1íḑè">
              <a:extLst>
                <a:ext uri="{FF2B5EF4-FFF2-40B4-BE49-F238E27FC236}">
                  <a16:creationId xmlns:a16="http://schemas.microsoft.com/office/drawing/2014/main" id="{1DAF16E7-134E-4C00-B527-0999D360FBE9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7" name="iṣļíḓè">
              <a:extLst>
                <a:ext uri="{FF2B5EF4-FFF2-40B4-BE49-F238E27FC236}">
                  <a16:creationId xmlns:a16="http://schemas.microsoft.com/office/drawing/2014/main" id="{11A0BAEC-E4A4-451F-BDDB-0B5B0A8DEFEC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8" name="íśḷîḑê">
              <a:extLst>
                <a:ext uri="{FF2B5EF4-FFF2-40B4-BE49-F238E27FC236}">
                  <a16:creationId xmlns:a16="http://schemas.microsoft.com/office/drawing/2014/main" id="{22D600BC-B0B4-45A4-93F9-2BBBF8BEAD2F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29" name="ïSḻiḋé">
              <a:extLst>
                <a:ext uri="{FF2B5EF4-FFF2-40B4-BE49-F238E27FC236}">
                  <a16:creationId xmlns:a16="http://schemas.microsoft.com/office/drawing/2014/main" id="{07FC713E-D5C1-47B6-B453-14086A1817A3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0" name="íṣ1ïďe">
              <a:extLst>
                <a:ext uri="{FF2B5EF4-FFF2-40B4-BE49-F238E27FC236}">
                  <a16:creationId xmlns:a16="http://schemas.microsoft.com/office/drawing/2014/main" id="{E19A2DC1-8865-41F7-9CE1-EF2A9B89FD5E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1" name="î$ľîḓe">
              <a:extLst>
                <a:ext uri="{FF2B5EF4-FFF2-40B4-BE49-F238E27FC236}">
                  <a16:creationId xmlns:a16="http://schemas.microsoft.com/office/drawing/2014/main" id="{58B9B325-7C19-4FC3-9346-5DBED331BFBA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2" name="íṧḷîḑê">
              <a:extLst>
                <a:ext uri="{FF2B5EF4-FFF2-40B4-BE49-F238E27FC236}">
                  <a16:creationId xmlns:a16="http://schemas.microsoft.com/office/drawing/2014/main" id="{C2D844CA-9EC4-4C32-9A94-6E79B030635A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3" name="îsľîḑè">
              <a:extLst>
                <a:ext uri="{FF2B5EF4-FFF2-40B4-BE49-F238E27FC236}">
                  <a16:creationId xmlns:a16="http://schemas.microsoft.com/office/drawing/2014/main" id="{D9C0B1F9-68F6-4CB6-93CA-76EF86374D8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4" name="íSḻiḋê">
              <a:extLst>
                <a:ext uri="{FF2B5EF4-FFF2-40B4-BE49-F238E27FC236}">
                  <a16:creationId xmlns:a16="http://schemas.microsoft.com/office/drawing/2014/main" id="{83AF246D-AF7D-458F-A657-80EADCBF6C17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5" name="ïş1íďê">
              <a:extLst>
                <a:ext uri="{FF2B5EF4-FFF2-40B4-BE49-F238E27FC236}">
                  <a16:creationId xmlns:a16="http://schemas.microsoft.com/office/drawing/2014/main" id="{3BC30EF5-ADCC-478C-8699-16A825478B2E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6" name="iśḷíḓè">
              <a:extLst>
                <a:ext uri="{FF2B5EF4-FFF2-40B4-BE49-F238E27FC236}">
                  <a16:creationId xmlns:a16="http://schemas.microsoft.com/office/drawing/2014/main" id="{CD9B189D-5616-4346-9F97-FF2458834113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7" name="ïṣľîḋé">
              <a:extLst>
                <a:ext uri="{FF2B5EF4-FFF2-40B4-BE49-F238E27FC236}">
                  <a16:creationId xmlns:a16="http://schemas.microsoft.com/office/drawing/2014/main" id="{4F2F3099-4C1F-429A-81EA-460809FF5583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8" name="isľiḑe">
              <a:extLst>
                <a:ext uri="{FF2B5EF4-FFF2-40B4-BE49-F238E27FC236}">
                  <a16:creationId xmlns:a16="http://schemas.microsoft.com/office/drawing/2014/main" id="{CD3D3E9A-FADE-43DA-966E-EB0448EA64A2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39" name="íṣ1ïḑê">
              <a:extLst>
                <a:ext uri="{FF2B5EF4-FFF2-40B4-BE49-F238E27FC236}">
                  <a16:creationId xmlns:a16="http://schemas.microsoft.com/office/drawing/2014/main" id="{B47A5554-ACE6-4986-85EF-BA56C2034FD9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0" name="íṩḻîďê">
              <a:extLst>
                <a:ext uri="{FF2B5EF4-FFF2-40B4-BE49-F238E27FC236}">
                  <a16:creationId xmlns:a16="http://schemas.microsoft.com/office/drawing/2014/main" id="{78497725-9C2F-489F-9D5C-3933E446395E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1" name="işḻïḑe">
              <a:extLst>
                <a:ext uri="{FF2B5EF4-FFF2-40B4-BE49-F238E27FC236}">
                  <a16:creationId xmlns:a16="http://schemas.microsoft.com/office/drawing/2014/main" id="{DE08BD6D-1A66-4A06-BF7C-4E6CF071B58E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2" name="i$liďê">
              <a:extLst>
                <a:ext uri="{FF2B5EF4-FFF2-40B4-BE49-F238E27FC236}">
                  <a16:creationId xmlns:a16="http://schemas.microsoft.com/office/drawing/2014/main" id="{FB9D0397-3237-451F-86B6-5F20A717EC21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3" name="ïŝḷide">
              <a:extLst>
                <a:ext uri="{FF2B5EF4-FFF2-40B4-BE49-F238E27FC236}">
                  <a16:creationId xmlns:a16="http://schemas.microsoft.com/office/drawing/2014/main" id="{160709E6-F378-4835-A310-0E8A6AC3EC0A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4" name="íṣľïdè">
              <a:extLst>
                <a:ext uri="{FF2B5EF4-FFF2-40B4-BE49-F238E27FC236}">
                  <a16:creationId xmlns:a16="http://schemas.microsoft.com/office/drawing/2014/main" id="{086FAD0F-C9EC-46F4-886E-CB78DFDB428F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5" name="ïṡḷïdè">
              <a:extLst>
                <a:ext uri="{FF2B5EF4-FFF2-40B4-BE49-F238E27FC236}">
                  <a16:creationId xmlns:a16="http://schemas.microsoft.com/office/drawing/2014/main" id="{C294700D-5B0E-43E5-96E9-22035ABA6E93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6" name="î$ļîḍè">
              <a:extLst>
                <a:ext uri="{FF2B5EF4-FFF2-40B4-BE49-F238E27FC236}">
                  <a16:creationId xmlns:a16="http://schemas.microsoft.com/office/drawing/2014/main" id="{2D5BF886-06B4-40BC-8162-5580112B3AEF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7" name="ïṡļíďè">
              <a:extLst>
                <a:ext uri="{FF2B5EF4-FFF2-40B4-BE49-F238E27FC236}">
                  <a16:creationId xmlns:a16="http://schemas.microsoft.com/office/drawing/2014/main" id="{ADE71AD0-C811-480F-B1D8-07C2AAB5082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8" name="ïśḷidê">
              <a:extLst>
                <a:ext uri="{FF2B5EF4-FFF2-40B4-BE49-F238E27FC236}">
                  <a16:creationId xmlns:a16="http://schemas.microsoft.com/office/drawing/2014/main" id="{FBD756A6-3D20-494B-B30F-1625C952A1F0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49" name="i$ľïḋè">
              <a:extLst>
                <a:ext uri="{FF2B5EF4-FFF2-40B4-BE49-F238E27FC236}">
                  <a16:creationId xmlns:a16="http://schemas.microsoft.com/office/drawing/2014/main" id="{651C4952-5857-4F98-8FCE-8255401895B8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0" name="ísḻîďe">
              <a:extLst>
                <a:ext uri="{FF2B5EF4-FFF2-40B4-BE49-F238E27FC236}">
                  <a16:creationId xmlns:a16="http://schemas.microsoft.com/office/drawing/2014/main" id="{31B5E611-3C3B-4DB6-A962-2652AE8189F8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1" name="îś1ïḍé">
              <a:extLst>
                <a:ext uri="{FF2B5EF4-FFF2-40B4-BE49-F238E27FC236}">
                  <a16:creationId xmlns:a16="http://schemas.microsoft.com/office/drawing/2014/main" id="{C8B5C69A-06BC-4DC3-8DAC-B9773E928A68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2" name="íslíḋé">
              <a:extLst>
                <a:ext uri="{FF2B5EF4-FFF2-40B4-BE49-F238E27FC236}">
                  <a16:creationId xmlns:a16="http://schemas.microsoft.com/office/drawing/2014/main" id="{691642FC-AB4F-4372-B4BE-D279AF0DE83F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3" name="îsḷïdê">
              <a:extLst>
                <a:ext uri="{FF2B5EF4-FFF2-40B4-BE49-F238E27FC236}">
                  <a16:creationId xmlns:a16="http://schemas.microsoft.com/office/drawing/2014/main" id="{B8BCD490-2C06-4E54-8D29-4581CD28F9F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4" name="îŝlïďê">
              <a:extLst>
                <a:ext uri="{FF2B5EF4-FFF2-40B4-BE49-F238E27FC236}">
                  <a16:creationId xmlns:a16="http://schemas.microsoft.com/office/drawing/2014/main" id="{6625EB45-E742-4CFE-A177-2BD208AD00FB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5" name="ïŝḻíḋè">
              <a:extLst>
                <a:ext uri="{FF2B5EF4-FFF2-40B4-BE49-F238E27FC236}">
                  <a16:creationId xmlns:a16="http://schemas.microsoft.com/office/drawing/2014/main" id="{A5FF3A97-1B77-4637-9BCC-9F0E6C90574A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6" name="íśľíḓé">
              <a:extLst>
                <a:ext uri="{FF2B5EF4-FFF2-40B4-BE49-F238E27FC236}">
                  <a16:creationId xmlns:a16="http://schemas.microsoft.com/office/drawing/2014/main" id="{7E8B7920-C257-41FB-B1D6-7EAFBDEECD51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7" name="íşḷiḓê">
              <a:extLst>
                <a:ext uri="{FF2B5EF4-FFF2-40B4-BE49-F238E27FC236}">
                  <a16:creationId xmlns:a16="http://schemas.microsoft.com/office/drawing/2014/main" id="{0534C421-D505-4CEA-A027-E06B7E05A028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8" name="îṥḻïḋe">
              <a:extLst>
                <a:ext uri="{FF2B5EF4-FFF2-40B4-BE49-F238E27FC236}">
                  <a16:creationId xmlns:a16="http://schemas.microsoft.com/office/drawing/2014/main" id="{33E81606-1760-429F-97FC-D29DDE71DEEA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59" name="îṥ1ide">
              <a:extLst>
                <a:ext uri="{FF2B5EF4-FFF2-40B4-BE49-F238E27FC236}">
                  <a16:creationId xmlns:a16="http://schemas.microsoft.com/office/drawing/2014/main" id="{00C0D61D-2420-4846-8234-382EB7876CE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0" name="ïŝľiďé">
              <a:extLst>
                <a:ext uri="{FF2B5EF4-FFF2-40B4-BE49-F238E27FC236}">
                  <a16:creationId xmlns:a16="http://schemas.microsoft.com/office/drawing/2014/main" id="{8A528F47-C529-48CA-892B-2333E736C2A4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1" name="ïşḻïde">
              <a:extLst>
                <a:ext uri="{FF2B5EF4-FFF2-40B4-BE49-F238E27FC236}">
                  <a16:creationId xmlns:a16="http://schemas.microsoft.com/office/drawing/2014/main" id="{0A3961FE-2A32-4E17-B049-BC622BDA070C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2" name="isľiḑe">
              <a:extLst>
                <a:ext uri="{FF2B5EF4-FFF2-40B4-BE49-F238E27FC236}">
                  <a16:creationId xmlns:a16="http://schemas.microsoft.com/office/drawing/2014/main" id="{696EC9E8-6860-4425-A773-4635196804E2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3" name="iṩḻídè">
              <a:extLst>
                <a:ext uri="{FF2B5EF4-FFF2-40B4-BE49-F238E27FC236}">
                  <a16:creationId xmlns:a16="http://schemas.microsoft.com/office/drawing/2014/main" id="{FAB90D7D-A9D8-425E-B79C-CF6C243CE189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4" name="isľïďé">
              <a:extLst>
                <a:ext uri="{FF2B5EF4-FFF2-40B4-BE49-F238E27FC236}">
                  <a16:creationId xmlns:a16="http://schemas.microsoft.com/office/drawing/2014/main" id="{BBDACC56-81A4-4FB0-B493-A850FE020492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5" name="íśliḑê">
              <a:extLst>
                <a:ext uri="{FF2B5EF4-FFF2-40B4-BE49-F238E27FC236}">
                  <a16:creationId xmlns:a16="http://schemas.microsoft.com/office/drawing/2014/main" id="{E663D844-07F9-4D27-AFE5-7275A545DF59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6" name="isḻiḋê">
              <a:extLst>
                <a:ext uri="{FF2B5EF4-FFF2-40B4-BE49-F238E27FC236}">
                  <a16:creationId xmlns:a16="http://schemas.microsoft.com/office/drawing/2014/main" id="{B97926F6-C564-402A-8AF2-9EA0A35DC81B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7" name="ïṧľïḑe">
              <a:extLst>
                <a:ext uri="{FF2B5EF4-FFF2-40B4-BE49-F238E27FC236}">
                  <a16:creationId xmlns:a16="http://schemas.microsoft.com/office/drawing/2014/main" id="{F1BA6F6A-29E2-40FE-974F-E802B1CF9002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8" name="îṩḻïdé">
              <a:extLst>
                <a:ext uri="{FF2B5EF4-FFF2-40B4-BE49-F238E27FC236}">
                  <a16:creationId xmlns:a16="http://schemas.microsoft.com/office/drawing/2014/main" id="{4DC85183-65F1-469F-9A8C-7AE6D9FC9151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69" name="íṩļiḋê">
              <a:extLst>
                <a:ext uri="{FF2B5EF4-FFF2-40B4-BE49-F238E27FC236}">
                  <a16:creationId xmlns:a16="http://schemas.microsoft.com/office/drawing/2014/main" id="{404BB41C-4584-425A-8ACB-9375B5023FAD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0" name="iş1íḑê">
              <a:extLst>
                <a:ext uri="{FF2B5EF4-FFF2-40B4-BE49-F238E27FC236}">
                  <a16:creationId xmlns:a16="http://schemas.microsoft.com/office/drawing/2014/main" id="{67AD83F0-4850-40B6-8A2F-B0E0EFBB7509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1" name="ïSļíďé">
              <a:extLst>
                <a:ext uri="{FF2B5EF4-FFF2-40B4-BE49-F238E27FC236}">
                  <a16:creationId xmlns:a16="http://schemas.microsoft.com/office/drawing/2014/main" id="{4A11D2C0-03F3-4DF2-A3F8-A6947FBFAB0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2" name="iş1iḍè">
              <a:extLst>
                <a:ext uri="{FF2B5EF4-FFF2-40B4-BE49-F238E27FC236}">
                  <a16:creationId xmlns:a16="http://schemas.microsoft.com/office/drawing/2014/main" id="{565F134B-7AE2-4182-ACB4-54ABC9CAE395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3" name="ïsļídè">
              <a:extLst>
                <a:ext uri="{FF2B5EF4-FFF2-40B4-BE49-F238E27FC236}">
                  <a16:creationId xmlns:a16="http://schemas.microsoft.com/office/drawing/2014/main" id="{4B8CA527-8930-4387-AF85-C6E294B648E8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4" name="ïṡlîďe">
              <a:extLst>
                <a:ext uri="{FF2B5EF4-FFF2-40B4-BE49-F238E27FC236}">
                  <a16:creationId xmlns:a16="http://schemas.microsoft.com/office/drawing/2014/main" id="{38421160-8762-4F2E-9861-B7975BEDCA57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5" name="íSḻiďè">
              <a:extLst>
                <a:ext uri="{FF2B5EF4-FFF2-40B4-BE49-F238E27FC236}">
                  <a16:creationId xmlns:a16="http://schemas.microsoft.com/office/drawing/2014/main" id="{59AF4E5E-5CD3-4782-A9C2-03AD5A94D4F8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6" name="ïŝlîdé">
              <a:extLst>
                <a:ext uri="{FF2B5EF4-FFF2-40B4-BE49-F238E27FC236}">
                  <a16:creationId xmlns:a16="http://schemas.microsoft.com/office/drawing/2014/main" id="{270B145C-CDF6-4898-8C95-337D3C195A94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7" name="îṡļíḑe">
              <a:extLst>
                <a:ext uri="{FF2B5EF4-FFF2-40B4-BE49-F238E27FC236}">
                  <a16:creationId xmlns:a16="http://schemas.microsoft.com/office/drawing/2014/main" id="{43DD5A25-70B4-44B9-99F4-B61B21661B1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8" name="íś1iḍe">
              <a:extLst>
                <a:ext uri="{FF2B5EF4-FFF2-40B4-BE49-F238E27FC236}">
                  <a16:creationId xmlns:a16="http://schemas.microsoft.com/office/drawing/2014/main" id="{C5D664E8-82CE-48AE-9C82-CABB75A3A8F4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79" name="išḻîḍe">
              <a:extLst>
                <a:ext uri="{FF2B5EF4-FFF2-40B4-BE49-F238E27FC236}">
                  <a16:creationId xmlns:a16="http://schemas.microsoft.com/office/drawing/2014/main" id="{7872AA4D-7BA5-4349-9A67-749B3DE3E209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0" name="î$lîďê">
              <a:extLst>
                <a:ext uri="{FF2B5EF4-FFF2-40B4-BE49-F238E27FC236}">
                  <a16:creationId xmlns:a16="http://schemas.microsoft.com/office/drawing/2014/main" id="{FD6FEED9-455A-43B6-ACCB-9A4205849441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îs1ïḋê">
              <a:extLst>
                <a:ext uri="{FF2B5EF4-FFF2-40B4-BE49-F238E27FC236}">
                  <a16:creationId xmlns:a16="http://schemas.microsoft.com/office/drawing/2014/main" id="{3BC92174-3D08-47A5-93FE-12242DF82AC3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iS1iḓé">
              <a:extLst>
                <a:ext uri="{FF2B5EF4-FFF2-40B4-BE49-F238E27FC236}">
                  <a16:creationId xmlns:a16="http://schemas.microsoft.com/office/drawing/2014/main" id="{F3DBA35B-3E7F-4E49-80C4-030B3E2FD77B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ïṥḷidé">
              <a:extLst>
                <a:ext uri="{FF2B5EF4-FFF2-40B4-BE49-F238E27FC236}">
                  <a16:creationId xmlns:a16="http://schemas.microsoft.com/office/drawing/2014/main" id="{972C917D-BD70-4304-B828-77A7DA6744B8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i$ļïďê">
              <a:extLst>
                <a:ext uri="{FF2B5EF4-FFF2-40B4-BE49-F238E27FC236}">
                  <a16:creationId xmlns:a16="http://schemas.microsoft.com/office/drawing/2014/main" id="{9C8B3574-2288-4F61-A911-F4C7CB50721B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25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图片 192">
            <a:extLst>
              <a:ext uri="{FF2B5EF4-FFF2-40B4-BE49-F238E27FC236}">
                <a16:creationId xmlns:a16="http://schemas.microsoft.com/office/drawing/2014/main" id="{41E6F889-BBDB-43F4-BD91-4506163C1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59963" y="0"/>
            <a:ext cx="10287001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6C7AC515-BE57-4BEA-B0AD-DA49A3BA7B84}"/>
              </a:ext>
            </a:extLst>
          </p:cNvPr>
          <p:cNvSpPr/>
          <p:nvPr/>
        </p:nvSpPr>
        <p:spPr>
          <a:xfrm>
            <a:off x="3621809" y="-1765300"/>
            <a:ext cx="8928100" cy="1023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869235" y="505903"/>
            <a:ext cx="2784254" cy="5554898"/>
            <a:chOff x="7123638" y="1645460"/>
            <a:chExt cx="3085317" cy="5554898"/>
          </a:xfrm>
        </p:grpSpPr>
        <p:sp>
          <p:nvSpPr>
            <p:cNvPr id="8" name="文本框 7"/>
            <p:cNvSpPr txBox="1"/>
            <p:nvPr/>
          </p:nvSpPr>
          <p:spPr>
            <a:xfrm>
              <a:off x="8590475" y="1645460"/>
              <a:ext cx="1618480" cy="5465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200000"/>
                </a:lnSpc>
              </a:pPr>
              <a:r>
                <a:rPr lang="zh-CN" altLang="en-US" sz="3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简介</a:t>
              </a:r>
              <a:endParaRPr lang="en-US" altLang="zh-CN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dist">
                <a:lnSpc>
                  <a:spcPct val="200000"/>
                </a:lnSpc>
              </a:pPr>
              <a:r>
                <a:rPr lang="zh-CN" altLang="en-US" sz="3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背景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dist">
                <a:lnSpc>
                  <a:spcPct val="200000"/>
                </a:lnSpc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方法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dist">
                <a:lnSpc>
                  <a:spcPct val="200000"/>
                </a:lnSpc>
              </a:pPr>
              <a:r>
                <a:rPr lang="zh-CN" altLang="en-US" sz="3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实验</a:t>
              </a:r>
              <a:endParaRPr lang="en-US" altLang="zh-CN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dist">
                <a:lnSpc>
                  <a:spcPct val="200000"/>
                </a:lnSpc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总结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128318" y="1881580"/>
              <a:ext cx="509294" cy="9192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 w="28575">
                    <a:solidFill>
                      <a:srgbClr val="003F88"/>
                    </a:solidFill>
                  </a:ln>
                  <a:noFill/>
                  <a:effectLst/>
                  <a:uLnTx/>
                  <a:uFillTx/>
                  <a:latin typeface="Arial Black" panose="020B0A04020102020204" pitchFamily="34" charset="0"/>
                  <a:ea typeface="微软雅黑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7128318" y="2980736"/>
              <a:ext cx="509294" cy="9192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 w="28575">
                    <a:solidFill>
                      <a:srgbClr val="003F88"/>
                    </a:solidFill>
                  </a:ln>
                  <a:noFill/>
                  <a:effectLst/>
                  <a:uLnTx/>
                  <a:uFillTx/>
                  <a:latin typeface="Arial Black" panose="020B0A04020102020204" pitchFamily="34" charset="0"/>
                  <a:ea typeface="微软雅黑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125265" y="4106525"/>
              <a:ext cx="509294" cy="9192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 w="28575">
                    <a:solidFill>
                      <a:srgbClr val="003F88"/>
                    </a:solidFill>
                  </a:ln>
                  <a:noFill/>
                  <a:effectLst/>
                  <a:uLnTx/>
                  <a:uFillTx/>
                  <a:latin typeface="Arial Black" panose="020B0A04020102020204" pitchFamily="34" charset="0"/>
                  <a:ea typeface="微软雅黑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EC48A1A-AD67-03BE-E669-714678DDC2C4}"/>
                </a:ext>
              </a:extLst>
            </p:cNvPr>
            <p:cNvSpPr/>
            <p:nvPr/>
          </p:nvSpPr>
          <p:spPr>
            <a:xfrm>
              <a:off x="7128318" y="5185589"/>
              <a:ext cx="509294" cy="9192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 w="28575">
                    <a:solidFill>
                      <a:srgbClr val="003F88"/>
                    </a:solidFill>
                  </a:ln>
                  <a:noFill/>
                  <a:effectLst/>
                  <a:uLnTx/>
                  <a:uFillTx/>
                  <a:latin typeface="Arial Black" panose="020B0A04020102020204" pitchFamily="34" charset="0"/>
                  <a:ea typeface="微软雅黑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31FAE3F-1F5E-8C79-211C-642A38AEAD48}"/>
                </a:ext>
              </a:extLst>
            </p:cNvPr>
            <p:cNvSpPr/>
            <p:nvPr/>
          </p:nvSpPr>
          <p:spPr>
            <a:xfrm>
              <a:off x="7123638" y="6281067"/>
              <a:ext cx="509294" cy="9192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dirty="0">
                  <a:ln w="28575">
                    <a:solidFill>
                      <a:srgbClr val="003F88"/>
                    </a:solidFill>
                  </a:ln>
                  <a:noFill/>
                  <a:latin typeface="Arial Black" panose="020B0A04020102020204" pitchFamily="34" charset="0"/>
                  <a:ea typeface="微软雅黑"/>
                  <a:cs typeface="+mn-ea"/>
                  <a:sym typeface="+mn-lt"/>
                </a:rPr>
                <a:t>5</a:t>
              </a:r>
              <a:endParaRPr kumimoji="0" lang="en-US" altLang="zh-CN" sz="4800" b="0" i="0" u="none" strike="noStrike" kern="1200" cap="none" spc="0" normalizeH="0" baseline="0" noProof="0" dirty="0">
                <a:ln w="28575">
                  <a:solidFill>
                    <a:srgbClr val="003F88"/>
                  </a:solidFill>
                </a:ln>
                <a:noFill/>
                <a:effectLst/>
                <a:uLnTx/>
                <a:uFillTx/>
                <a:latin typeface="Arial Black" panose="020B0A04020102020204" pitchFamily="34" charset="0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6" name="椭圆 15">
            <a:extLst>
              <a:ext uri="{FF2B5EF4-FFF2-40B4-BE49-F238E27FC236}">
                <a16:creationId xmlns:a16="http://schemas.microsoft.com/office/drawing/2014/main" id="{216BA723-D32D-E017-5AFD-E4F282F8B442}"/>
              </a:ext>
            </a:extLst>
          </p:cNvPr>
          <p:cNvSpPr/>
          <p:nvPr/>
        </p:nvSpPr>
        <p:spPr>
          <a:xfrm>
            <a:off x="3300412" y="-2104961"/>
            <a:ext cx="8928100" cy="10771188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B458590-8F6B-4A92-9342-B144F7524C2D}"/>
              </a:ext>
            </a:extLst>
          </p:cNvPr>
          <p:cNvSpPr txBox="1"/>
          <p:nvPr/>
        </p:nvSpPr>
        <p:spPr>
          <a:xfrm>
            <a:off x="5151059" y="1800708"/>
            <a:ext cx="1237130" cy="2959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7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F509854-3014-4A17-AF97-4970AC769B0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18" name="işļiďê">
              <a:extLst>
                <a:ext uri="{FF2B5EF4-FFF2-40B4-BE49-F238E27FC236}">
                  <a16:creationId xmlns:a16="http://schemas.microsoft.com/office/drawing/2014/main" id="{CADD40D3-17C5-4875-BC15-CC038876CE9A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i$1iḑé">
              <a:extLst>
                <a:ext uri="{FF2B5EF4-FFF2-40B4-BE49-F238E27FC236}">
                  <a16:creationId xmlns:a16="http://schemas.microsoft.com/office/drawing/2014/main" id="{56CF83E2-0925-4202-9AD3-B57A784E6BF5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íSḻîdê">
              <a:extLst>
                <a:ext uri="{FF2B5EF4-FFF2-40B4-BE49-F238E27FC236}">
                  <a16:creationId xmlns:a16="http://schemas.microsoft.com/office/drawing/2014/main" id="{595F00E7-361E-4E2E-83C8-DC8416E2E563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îṩľïďè">
              <a:extLst>
                <a:ext uri="{FF2B5EF4-FFF2-40B4-BE49-F238E27FC236}">
                  <a16:creationId xmlns:a16="http://schemas.microsoft.com/office/drawing/2014/main" id="{3EC71010-7A68-456D-929E-DB9D38901844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íṣḷîḑé">
              <a:extLst>
                <a:ext uri="{FF2B5EF4-FFF2-40B4-BE49-F238E27FC236}">
                  <a16:creationId xmlns:a16="http://schemas.microsoft.com/office/drawing/2014/main" id="{A75FC753-7F8C-4EA4-BDE6-620601F89AB4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íṡľiḍè">
              <a:extLst>
                <a:ext uri="{FF2B5EF4-FFF2-40B4-BE49-F238E27FC236}">
                  <a16:creationId xmlns:a16="http://schemas.microsoft.com/office/drawing/2014/main" id="{F2EEFB50-3A3E-4F40-ABA8-8E5DBA1746E4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i$1îḑe">
              <a:extLst>
                <a:ext uri="{FF2B5EF4-FFF2-40B4-BE49-F238E27FC236}">
                  <a16:creationId xmlns:a16="http://schemas.microsoft.com/office/drawing/2014/main" id="{36D2B4C7-1C81-4F36-9230-E641D80BD4B4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îsḻïḑê">
              <a:extLst>
                <a:ext uri="{FF2B5EF4-FFF2-40B4-BE49-F238E27FC236}">
                  <a16:creationId xmlns:a16="http://schemas.microsoft.com/office/drawing/2014/main" id="{43282E65-D95F-4B0F-96D5-03BE8AE6C01B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îṡḻiďé">
              <a:extLst>
                <a:ext uri="{FF2B5EF4-FFF2-40B4-BE49-F238E27FC236}">
                  <a16:creationId xmlns:a16="http://schemas.microsoft.com/office/drawing/2014/main" id="{0F83C4D1-964E-421E-BE5A-EDF880BAF9F7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iś1íḑè">
              <a:extLst>
                <a:ext uri="{FF2B5EF4-FFF2-40B4-BE49-F238E27FC236}">
                  <a16:creationId xmlns:a16="http://schemas.microsoft.com/office/drawing/2014/main" id="{50F9D7C0-3FC6-487E-BDEB-D262B2140073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iṣļíḓè">
              <a:extLst>
                <a:ext uri="{FF2B5EF4-FFF2-40B4-BE49-F238E27FC236}">
                  <a16:creationId xmlns:a16="http://schemas.microsoft.com/office/drawing/2014/main" id="{005A1504-C8DB-4C30-BED2-F37AAC3B6E73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íśḷîḑê">
              <a:extLst>
                <a:ext uri="{FF2B5EF4-FFF2-40B4-BE49-F238E27FC236}">
                  <a16:creationId xmlns:a16="http://schemas.microsoft.com/office/drawing/2014/main" id="{A0E6D371-99FB-41A7-95DD-8490F7EA1CB3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ïSḻiḋé">
              <a:extLst>
                <a:ext uri="{FF2B5EF4-FFF2-40B4-BE49-F238E27FC236}">
                  <a16:creationId xmlns:a16="http://schemas.microsoft.com/office/drawing/2014/main" id="{0E57A7FB-CE80-4F66-9235-91B1A76E09A8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íṣ1ïďe">
              <a:extLst>
                <a:ext uri="{FF2B5EF4-FFF2-40B4-BE49-F238E27FC236}">
                  <a16:creationId xmlns:a16="http://schemas.microsoft.com/office/drawing/2014/main" id="{41A5A631-713F-4802-A4CC-215B64870EF6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î$ľîḓe">
              <a:extLst>
                <a:ext uri="{FF2B5EF4-FFF2-40B4-BE49-F238E27FC236}">
                  <a16:creationId xmlns:a16="http://schemas.microsoft.com/office/drawing/2014/main" id="{8D32B165-D335-4B41-8D3F-08A1BD553C2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íṧḷîḑê">
              <a:extLst>
                <a:ext uri="{FF2B5EF4-FFF2-40B4-BE49-F238E27FC236}">
                  <a16:creationId xmlns:a16="http://schemas.microsoft.com/office/drawing/2014/main" id="{27E5AF7D-92E0-472E-8AAF-5D1D9AD16B70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îsľîḑè">
              <a:extLst>
                <a:ext uri="{FF2B5EF4-FFF2-40B4-BE49-F238E27FC236}">
                  <a16:creationId xmlns:a16="http://schemas.microsoft.com/office/drawing/2014/main" id="{00F4FA4F-952F-435C-9177-C1DB94BFA080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íSḻiḋê">
              <a:extLst>
                <a:ext uri="{FF2B5EF4-FFF2-40B4-BE49-F238E27FC236}">
                  <a16:creationId xmlns:a16="http://schemas.microsoft.com/office/drawing/2014/main" id="{8DE61B31-C4FF-4833-A3CD-DEE84BCEEB07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ïş1íďê">
              <a:extLst>
                <a:ext uri="{FF2B5EF4-FFF2-40B4-BE49-F238E27FC236}">
                  <a16:creationId xmlns:a16="http://schemas.microsoft.com/office/drawing/2014/main" id="{59F0E635-5D36-417E-B43E-8C2F80B994AD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iśḷíḓè">
              <a:extLst>
                <a:ext uri="{FF2B5EF4-FFF2-40B4-BE49-F238E27FC236}">
                  <a16:creationId xmlns:a16="http://schemas.microsoft.com/office/drawing/2014/main" id="{FE742A06-865C-4919-97DD-217237EE391C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ïṣľîḋé">
              <a:extLst>
                <a:ext uri="{FF2B5EF4-FFF2-40B4-BE49-F238E27FC236}">
                  <a16:creationId xmlns:a16="http://schemas.microsoft.com/office/drawing/2014/main" id="{6C5B79CE-56C6-4A28-AA10-4F7DB05EF90D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isľiḑe">
              <a:extLst>
                <a:ext uri="{FF2B5EF4-FFF2-40B4-BE49-F238E27FC236}">
                  <a16:creationId xmlns:a16="http://schemas.microsoft.com/office/drawing/2014/main" id="{4BF689A4-FEC6-42C1-9641-D7B4C1DE4FCC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íṣ1ïḑê">
              <a:extLst>
                <a:ext uri="{FF2B5EF4-FFF2-40B4-BE49-F238E27FC236}">
                  <a16:creationId xmlns:a16="http://schemas.microsoft.com/office/drawing/2014/main" id="{3910643A-A704-43FC-AE72-3241E057FDD9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íṩḻîďê">
              <a:extLst>
                <a:ext uri="{FF2B5EF4-FFF2-40B4-BE49-F238E27FC236}">
                  <a16:creationId xmlns:a16="http://schemas.microsoft.com/office/drawing/2014/main" id="{E60AE65E-DBB5-4DE2-B71B-09E4BF76A11E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işḻïḑe">
              <a:extLst>
                <a:ext uri="{FF2B5EF4-FFF2-40B4-BE49-F238E27FC236}">
                  <a16:creationId xmlns:a16="http://schemas.microsoft.com/office/drawing/2014/main" id="{20B28F7B-6652-4F80-B222-3539E40351C2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i$liďê">
              <a:extLst>
                <a:ext uri="{FF2B5EF4-FFF2-40B4-BE49-F238E27FC236}">
                  <a16:creationId xmlns:a16="http://schemas.microsoft.com/office/drawing/2014/main" id="{DB935A7F-A78E-438A-9B25-AF839AB7159E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ïŝḷide">
              <a:extLst>
                <a:ext uri="{FF2B5EF4-FFF2-40B4-BE49-F238E27FC236}">
                  <a16:creationId xmlns:a16="http://schemas.microsoft.com/office/drawing/2014/main" id="{6533EB2D-D740-49F3-9C84-6C221CA581FE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íṣľïdè">
              <a:extLst>
                <a:ext uri="{FF2B5EF4-FFF2-40B4-BE49-F238E27FC236}">
                  <a16:creationId xmlns:a16="http://schemas.microsoft.com/office/drawing/2014/main" id="{7D259722-9B45-4484-ACB7-83AF7D6FEA2E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ïṡḷïdè">
              <a:extLst>
                <a:ext uri="{FF2B5EF4-FFF2-40B4-BE49-F238E27FC236}">
                  <a16:creationId xmlns:a16="http://schemas.microsoft.com/office/drawing/2014/main" id="{2E7AC2E0-97F0-4300-9745-DD5967A3449C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î$ļîḍè">
              <a:extLst>
                <a:ext uri="{FF2B5EF4-FFF2-40B4-BE49-F238E27FC236}">
                  <a16:creationId xmlns:a16="http://schemas.microsoft.com/office/drawing/2014/main" id="{D65A295B-AFB4-4B0D-9EC4-16A067CE0F52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ïṡļíďè">
              <a:extLst>
                <a:ext uri="{FF2B5EF4-FFF2-40B4-BE49-F238E27FC236}">
                  <a16:creationId xmlns:a16="http://schemas.microsoft.com/office/drawing/2014/main" id="{ECD0C647-6644-48A3-A2D8-8E412B9378A7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ïśḷidê">
              <a:extLst>
                <a:ext uri="{FF2B5EF4-FFF2-40B4-BE49-F238E27FC236}">
                  <a16:creationId xmlns:a16="http://schemas.microsoft.com/office/drawing/2014/main" id="{42CE4FB7-9D0E-48CC-A239-3684BE694683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i$ľïḋè">
              <a:extLst>
                <a:ext uri="{FF2B5EF4-FFF2-40B4-BE49-F238E27FC236}">
                  <a16:creationId xmlns:a16="http://schemas.microsoft.com/office/drawing/2014/main" id="{3E0DF1EC-5EAF-4FDB-84F3-8BE417CAA473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ísḻîďe">
              <a:extLst>
                <a:ext uri="{FF2B5EF4-FFF2-40B4-BE49-F238E27FC236}">
                  <a16:creationId xmlns:a16="http://schemas.microsoft.com/office/drawing/2014/main" id="{4D32E37B-525C-4582-9A47-DDC58A132DA7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îś1ïḍé">
              <a:extLst>
                <a:ext uri="{FF2B5EF4-FFF2-40B4-BE49-F238E27FC236}">
                  <a16:creationId xmlns:a16="http://schemas.microsoft.com/office/drawing/2014/main" id="{7C1AC78D-3A80-4DD8-8B95-5DA95DE6624D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íslíḋé">
              <a:extLst>
                <a:ext uri="{FF2B5EF4-FFF2-40B4-BE49-F238E27FC236}">
                  <a16:creationId xmlns:a16="http://schemas.microsoft.com/office/drawing/2014/main" id="{C81AF5F0-ED64-45C5-88B5-25F0FF8331F8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îsḷïdê">
              <a:extLst>
                <a:ext uri="{FF2B5EF4-FFF2-40B4-BE49-F238E27FC236}">
                  <a16:creationId xmlns:a16="http://schemas.microsoft.com/office/drawing/2014/main" id="{6C456025-61C9-4920-BF3B-42E84D194677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îŝlïďê">
              <a:extLst>
                <a:ext uri="{FF2B5EF4-FFF2-40B4-BE49-F238E27FC236}">
                  <a16:creationId xmlns:a16="http://schemas.microsoft.com/office/drawing/2014/main" id="{096512B2-1DC3-49EF-9615-23EA4E22C376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ïŝḻíḋè">
              <a:extLst>
                <a:ext uri="{FF2B5EF4-FFF2-40B4-BE49-F238E27FC236}">
                  <a16:creationId xmlns:a16="http://schemas.microsoft.com/office/drawing/2014/main" id="{66D044E5-2DF1-48EE-893B-741BE18344FE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íśľíḓé">
              <a:extLst>
                <a:ext uri="{FF2B5EF4-FFF2-40B4-BE49-F238E27FC236}">
                  <a16:creationId xmlns:a16="http://schemas.microsoft.com/office/drawing/2014/main" id="{3F30FC4D-53AE-4F0C-B13C-EF192478E9EA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íşḷiḓê">
              <a:extLst>
                <a:ext uri="{FF2B5EF4-FFF2-40B4-BE49-F238E27FC236}">
                  <a16:creationId xmlns:a16="http://schemas.microsoft.com/office/drawing/2014/main" id="{E6529897-2D84-462F-8DA0-63F00CA17911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îṥḻïḋe">
              <a:extLst>
                <a:ext uri="{FF2B5EF4-FFF2-40B4-BE49-F238E27FC236}">
                  <a16:creationId xmlns:a16="http://schemas.microsoft.com/office/drawing/2014/main" id="{8D090856-E6B0-4E8B-B1F6-BD33ED1D57C0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îṥ1ide">
              <a:extLst>
                <a:ext uri="{FF2B5EF4-FFF2-40B4-BE49-F238E27FC236}">
                  <a16:creationId xmlns:a16="http://schemas.microsoft.com/office/drawing/2014/main" id="{249DD186-F695-439B-AC04-A2BCF14F0C0E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ïŝľiďé">
              <a:extLst>
                <a:ext uri="{FF2B5EF4-FFF2-40B4-BE49-F238E27FC236}">
                  <a16:creationId xmlns:a16="http://schemas.microsoft.com/office/drawing/2014/main" id="{AF375A3C-72E7-485E-80A9-F074CD79F74D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ïşḻïde">
              <a:extLst>
                <a:ext uri="{FF2B5EF4-FFF2-40B4-BE49-F238E27FC236}">
                  <a16:creationId xmlns:a16="http://schemas.microsoft.com/office/drawing/2014/main" id="{2C19BD67-6174-429F-B35F-9BDF417189D2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isľiḑe">
              <a:extLst>
                <a:ext uri="{FF2B5EF4-FFF2-40B4-BE49-F238E27FC236}">
                  <a16:creationId xmlns:a16="http://schemas.microsoft.com/office/drawing/2014/main" id="{9C14F52C-067B-4DE2-9E4E-9F83DA7449FF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iṩḻídè">
              <a:extLst>
                <a:ext uri="{FF2B5EF4-FFF2-40B4-BE49-F238E27FC236}">
                  <a16:creationId xmlns:a16="http://schemas.microsoft.com/office/drawing/2014/main" id="{B9E1468F-0655-40E5-A113-D146B4CA188F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isľïďé">
              <a:extLst>
                <a:ext uri="{FF2B5EF4-FFF2-40B4-BE49-F238E27FC236}">
                  <a16:creationId xmlns:a16="http://schemas.microsoft.com/office/drawing/2014/main" id="{2FBE8582-8EB8-4A0D-864D-A4617352610D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íśliḑê">
              <a:extLst>
                <a:ext uri="{FF2B5EF4-FFF2-40B4-BE49-F238E27FC236}">
                  <a16:creationId xmlns:a16="http://schemas.microsoft.com/office/drawing/2014/main" id="{EAE2E79E-5873-40A5-8327-22DC2533FA7C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isḻiḋê">
              <a:extLst>
                <a:ext uri="{FF2B5EF4-FFF2-40B4-BE49-F238E27FC236}">
                  <a16:creationId xmlns:a16="http://schemas.microsoft.com/office/drawing/2014/main" id="{D09E84F5-0A67-4871-AAF2-831BA659743B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ïṧľïḑe">
              <a:extLst>
                <a:ext uri="{FF2B5EF4-FFF2-40B4-BE49-F238E27FC236}">
                  <a16:creationId xmlns:a16="http://schemas.microsoft.com/office/drawing/2014/main" id="{D00ABD05-BE63-484C-8C95-7716E9F5FAC9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îṩḻïdé">
              <a:extLst>
                <a:ext uri="{FF2B5EF4-FFF2-40B4-BE49-F238E27FC236}">
                  <a16:creationId xmlns:a16="http://schemas.microsoft.com/office/drawing/2014/main" id="{BBCECB4C-EE61-42CE-AEEC-39C57EC3F853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íṩļiḋê">
              <a:extLst>
                <a:ext uri="{FF2B5EF4-FFF2-40B4-BE49-F238E27FC236}">
                  <a16:creationId xmlns:a16="http://schemas.microsoft.com/office/drawing/2014/main" id="{35131A98-9C28-4618-A54A-B461A32947CD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iş1íḑê">
              <a:extLst>
                <a:ext uri="{FF2B5EF4-FFF2-40B4-BE49-F238E27FC236}">
                  <a16:creationId xmlns:a16="http://schemas.microsoft.com/office/drawing/2014/main" id="{AD280587-9A70-494B-BCCD-476D65F984B4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ïSļíďé">
              <a:extLst>
                <a:ext uri="{FF2B5EF4-FFF2-40B4-BE49-F238E27FC236}">
                  <a16:creationId xmlns:a16="http://schemas.microsoft.com/office/drawing/2014/main" id="{CED2E563-11F1-4905-92A0-BC035823D0CA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iş1iḍè">
              <a:extLst>
                <a:ext uri="{FF2B5EF4-FFF2-40B4-BE49-F238E27FC236}">
                  <a16:creationId xmlns:a16="http://schemas.microsoft.com/office/drawing/2014/main" id="{FA2E63BC-D7C7-4146-BE83-9FE5493AE0F7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ïsļídè">
              <a:extLst>
                <a:ext uri="{FF2B5EF4-FFF2-40B4-BE49-F238E27FC236}">
                  <a16:creationId xmlns:a16="http://schemas.microsoft.com/office/drawing/2014/main" id="{DF0A6980-FC8E-4959-80FA-83EA5DBB3569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ïṡlîďe">
              <a:extLst>
                <a:ext uri="{FF2B5EF4-FFF2-40B4-BE49-F238E27FC236}">
                  <a16:creationId xmlns:a16="http://schemas.microsoft.com/office/drawing/2014/main" id="{D70A6C5D-F794-4CE0-812B-904C935264DE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íSḻiďè">
              <a:extLst>
                <a:ext uri="{FF2B5EF4-FFF2-40B4-BE49-F238E27FC236}">
                  <a16:creationId xmlns:a16="http://schemas.microsoft.com/office/drawing/2014/main" id="{11021540-FF98-4913-AB64-A49A25739D68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ïŝlîdé">
              <a:extLst>
                <a:ext uri="{FF2B5EF4-FFF2-40B4-BE49-F238E27FC236}">
                  <a16:creationId xmlns:a16="http://schemas.microsoft.com/office/drawing/2014/main" id="{D1E03429-DB72-4E70-A00F-944DD6EBDC91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îṡļíḑe">
              <a:extLst>
                <a:ext uri="{FF2B5EF4-FFF2-40B4-BE49-F238E27FC236}">
                  <a16:creationId xmlns:a16="http://schemas.microsoft.com/office/drawing/2014/main" id="{E0360C04-199D-4675-85E0-53545D931004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íś1iḍe">
              <a:extLst>
                <a:ext uri="{FF2B5EF4-FFF2-40B4-BE49-F238E27FC236}">
                  <a16:creationId xmlns:a16="http://schemas.microsoft.com/office/drawing/2014/main" id="{A220256A-26A3-4F30-8F8F-A0E1DC37B232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išḻîḍe">
              <a:extLst>
                <a:ext uri="{FF2B5EF4-FFF2-40B4-BE49-F238E27FC236}">
                  <a16:creationId xmlns:a16="http://schemas.microsoft.com/office/drawing/2014/main" id="{ED6BF323-95BC-4EC0-B233-A0279EC8F0FF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î$lîďê">
              <a:extLst>
                <a:ext uri="{FF2B5EF4-FFF2-40B4-BE49-F238E27FC236}">
                  <a16:creationId xmlns:a16="http://schemas.microsoft.com/office/drawing/2014/main" id="{102268A1-F709-4E57-AF15-CA63A8F39E6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îs1ïḋê">
              <a:extLst>
                <a:ext uri="{FF2B5EF4-FFF2-40B4-BE49-F238E27FC236}">
                  <a16:creationId xmlns:a16="http://schemas.microsoft.com/office/drawing/2014/main" id="{9E088F30-053A-468C-9E9F-1122BEA909B9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iS1iḓé">
              <a:extLst>
                <a:ext uri="{FF2B5EF4-FFF2-40B4-BE49-F238E27FC236}">
                  <a16:creationId xmlns:a16="http://schemas.microsoft.com/office/drawing/2014/main" id="{11AAE561-1057-4C3F-9BF8-EAF37346CF43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ïṥḷidé">
              <a:extLst>
                <a:ext uri="{FF2B5EF4-FFF2-40B4-BE49-F238E27FC236}">
                  <a16:creationId xmlns:a16="http://schemas.microsoft.com/office/drawing/2014/main" id="{31CCF039-A5A6-45A2-9A6A-5390A411B832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i$ļïďê">
              <a:extLst>
                <a:ext uri="{FF2B5EF4-FFF2-40B4-BE49-F238E27FC236}">
                  <a16:creationId xmlns:a16="http://schemas.microsoft.com/office/drawing/2014/main" id="{E9BBFB91-0DA4-4C83-906C-42EF99D2E188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2" y="319046"/>
            <a:ext cx="3111352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5C0C8DA-007C-406A-8659-2614E4D57B5C}"/>
              </a:ext>
            </a:extLst>
          </p:cNvPr>
          <p:cNvGrpSpPr/>
          <p:nvPr/>
        </p:nvGrpSpPr>
        <p:grpSpPr>
          <a:xfrm>
            <a:off x="598811" y="1480843"/>
            <a:ext cx="10980892" cy="2144390"/>
            <a:chOff x="598811" y="1440382"/>
            <a:chExt cx="10980892" cy="214439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3A0DAA5-5AAB-4D6D-88E1-A65F992FC733}"/>
                </a:ext>
              </a:extLst>
            </p:cNvPr>
            <p:cNvSpPr/>
            <p:nvPr/>
          </p:nvSpPr>
          <p:spPr>
            <a:xfrm>
              <a:off x="598811" y="1440382"/>
              <a:ext cx="10980892" cy="213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572B60-814C-4AD1-8D3E-FB84A03C8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11" y="1440382"/>
              <a:ext cx="3216585" cy="2144390"/>
            </a:xfrm>
            <a:prstGeom prst="rect">
              <a:avLst/>
            </a:prstGeom>
          </p:spPr>
        </p:pic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8349A79D-5EA0-4D95-AFD4-C70DDAC6044A}"/>
                </a:ext>
              </a:extLst>
            </p:cNvPr>
            <p:cNvSpPr/>
            <p:nvPr/>
          </p:nvSpPr>
          <p:spPr>
            <a:xfrm>
              <a:off x="4167398" y="2042432"/>
              <a:ext cx="7274740" cy="1292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提出了一种自动创建矢量格式的文字图像插图的方法</a:t>
              </a:r>
              <a:endParaRPr lang="en-US" altLang="zh-CN" kern="100" dirty="0"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endParaRPr>
            </a:p>
            <a:p>
              <a:pPr marL="285750" marR="0" lvl="0" indent="-285750" algn="just" defTabSz="914400" rtl="0" eaLnBrk="1" fontAlgn="auto" latinLnBrk="0" hangingPunct="1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可以处理大量的语义概念，并使用任何字体，同时保持文本的易读性和字体的样式</a:t>
              </a:r>
              <a:endPara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3ED0F335-6C72-4658-B54B-96B149DE80A3}"/>
                </a:ext>
              </a:extLst>
            </p:cNvPr>
            <p:cNvSpPr txBox="1"/>
            <p:nvPr/>
          </p:nvSpPr>
          <p:spPr>
            <a:xfrm>
              <a:off x="4167398" y="1603642"/>
              <a:ext cx="1714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ea typeface="微软雅黑"/>
                </a:rPr>
                <a:t>创新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AE3DD85-80AE-46B8-9E3C-FEC152DAEC59}"/>
              </a:ext>
            </a:extLst>
          </p:cNvPr>
          <p:cNvGrpSpPr/>
          <p:nvPr/>
        </p:nvGrpSpPr>
        <p:grpSpPr>
          <a:xfrm>
            <a:off x="598811" y="3940821"/>
            <a:ext cx="10980892" cy="2136564"/>
            <a:chOff x="598811" y="3876085"/>
            <a:chExt cx="10980892" cy="2136564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57B0B474-FD6C-409B-8FDA-63A03346CF1D}"/>
                </a:ext>
              </a:extLst>
            </p:cNvPr>
            <p:cNvSpPr/>
            <p:nvPr/>
          </p:nvSpPr>
          <p:spPr>
            <a:xfrm>
              <a:off x="598811" y="3876085"/>
              <a:ext cx="10980892" cy="2136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3352847F-EA98-40CC-BDA2-14F3BB9AF286}"/>
                </a:ext>
              </a:extLst>
            </p:cNvPr>
            <p:cNvSpPr/>
            <p:nvPr/>
          </p:nvSpPr>
          <p:spPr>
            <a:xfrm>
              <a:off x="4167398" y="4437791"/>
              <a:ext cx="7274740" cy="1523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文中的方法以字母为单位工作，因此不会改变整个单词的形状</a:t>
              </a:r>
              <a:endPara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marR="0" lvl="0" indent="-285750" algn="just" defTabSz="914400" rtl="0" eaLnBrk="1" fontAlgn="auto" latinLnBrk="0" hangingPunct="1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在具体的视觉概念上效果最好，而在更抽象的概念上可能会失败</a:t>
              </a:r>
              <a:endParaRPr lang="en-US" altLang="zh-CN" kern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marR="0" lvl="0" indent="-285750" algn="just" defTabSz="914400" rtl="0" eaLnBrk="1" fontAlgn="auto" latinLnBrk="0" hangingPunct="1">
                <a:lnSpc>
                  <a:spcPct val="120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字母的布局可以</a:t>
              </a:r>
              <a:r>
                <a:rPr lang="zh-CN" altLang="en-US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尝试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rPr>
                <a:t>自动化</a:t>
              </a:r>
              <a:endPara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D469AF99-1C33-410B-8B22-4D17F28FE326}"/>
                </a:ext>
              </a:extLst>
            </p:cNvPr>
            <p:cNvSpPr txBox="1"/>
            <p:nvPr/>
          </p:nvSpPr>
          <p:spPr>
            <a:xfrm>
              <a:off x="4167398" y="3972116"/>
              <a:ext cx="17141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  <a:ea typeface="微软雅黑"/>
                </a:rPr>
                <a:t>局限</a:t>
              </a:r>
              <a:endPara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156" name="图片 155">
              <a:extLst>
                <a:ext uri="{FF2B5EF4-FFF2-40B4-BE49-F238E27FC236}">
                  <a16:creationId xmlns:a16="http://schemas.microsoft.com/office/drawing/2014/main" id="{686D94DB-69CA-4666-A8CD-89CA4C72D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12" y="3876085"/>
              <a:ext cx="3204446" cy="2136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89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BFD4206-8710-47A4-9D5B-7A70DC381FE4}"/>
              </a:ext>
            </a:extLst>
          </p:cNvPr>
          <p:cNvSpPr/>
          <p:nvPr/>
        </p:nvSpPr>
        <p:spPr>
          <a:xfrm>
            <a:off x="-79402" y="0"/>
            <a:ext cx="12350804" cy="4372215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48000">
                <a:schemeClr val="bg1">
                  <a:alpha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2430944-26C8-49EB-8A6A-11F654C116A2}"/>
              </a:ext>
            </a:extLst>
          </p:cNvPr>
          <p:cNvGrpSpPr/>
          <p:nvPr/>
        </p:nvGrpSpPr>
        <p:grpSpPr>
          <a:xfrm>
            <a:off x="4915597" y="2812995"/>
            <a:ext cx="2339310" cy="429658"/>
            <a:chOff x="4915597" y="3504558"/>
            <a:chExt cx="2339310" cy="429658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8C85B4C-08E7-4A1C-9D1F-A348BCA926B9}"/>
                </a:ext>
              </a:extLst>
            </p:cNvPr>
            <p:cNvSpPr/>
            <p:nvPr/>
          </p:nvSpPr>
          <p:spPr>
            <a:xfrm>
              <a:off x="4915597" y="3504558"/>
              <a:ext cx="2339310" cy="42965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F3C07A"/>
                </a:gs>
                <a:gs pos="38000">
                  <a:srgbClr val="97404F"/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66A641D-0CC7-499E-8BBB-2B9150BD3D6E}"/>
                </a:ext>
              </a:extLst>
            </p:cNvPr>
            <p:cNvSpPr txBox="1"/>
            <p:nvPr/>
          </p:nvSpPr>
          <p:spPr>
            <a:xfrm>
              <a:off x="5019185" y="3519292"/>
              <a:ext cx="2153630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marL="0" indent="0" algn="ctr"/>
              <a:r>
                <a:rPr lang="en-US" altLang="zh-CN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charset="0"/>
                </a:rPr>
                <a:t>2024</a:t>
              </a:r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charset="0"/>
                </a:rPr>
                <a:t>年</a:t>
              </a:r>
              <a:r>
                <a:rPr lang="en-US" altLang="zh-CN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charset="0"/>
                </a:rPr>
                <a:t>1</a:t>
              </a:r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charset="0"/>
                </a:rPr>
                <a:t>月</a:t>
              </a:r>
              <a:endParaRPr lang="zh-CN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A1D2F4B-0E02-4DD0-8117-46CAE4A3AC29}"/>
              </a:ext>
            </a:extLst>
          </p:cNvPr>
          <p:cNvSpPr txBox="1"/>
          <p:nvPr/>
        </p:nvSpPr>
        <p:spPr>
          <a:xfrm>
            <a:off x="981976" y="1161586"/>
            <a:ext cx="11004884" cy="13092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>
              <a:lnSpc>
                <a:spcPct val="120000"/>
              </a:lnSpc>
            </a:pPr>
            <a:r>
              <a:rPr lang="zh-CN" altLang="en-US" sz="7200" b="1" spc="300" dirty="0">
                <a:gradFill flip="none" rotWithShape="1">
                  <a:gsLst>
                    <a:gs pos="100000">
                      <a:srgbClr val="F3C07A"/>
                    </a:gs>
                    <a:gs pos="39000">
                      <a:srgbClr val="97404F"/>
                    </a:gs>
                  </a:gsLst>
                  <a:lin ang="135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rPr>
              <a:t>谢谢观看！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6E65AB-6610-4F76-8F3B-21B7E9360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6" b="13809"/>
          <a:stretch/>
        </p:blipFill>
        <p:spPr>
          <a:xfrm>
            <a:off x="-15329" y="3773548"/>
            <a:ext cx="12222658" cy="3084453"/>
          </a:xfrm>
          <a:custGeom>
            <a:avLst/>
            <a:gdLst>
              <a:gd name="connsiteX0" fmla="*/ 0 w 12222658"/>
              <a:gd name="connsiteY0" fmla="*/ 0 h 3084453"/>
              <a:gd name="connsiteX1" fmla="*/ 12222658 w 12222658"/>
              <a:gd name="connsiteY1" fmla="*/ 68171 h 3084453"/>
              <a:gd name="connsiteX2" fmla="*/ 12222658 w 12222658"/>
              <a:gd name="connsiteY2" fmla="*/ 2658170 h 3084453"/>
              <a:gd name="connsiteX3" fmla="*/ 12213797 w 12222658"/>
              <a:gd name="connsiteY3" fmla="*/ 3084453 h 3084453"/>
              <a:gd name="connsiteX4" fmla="*/ 0 w 12222658"/>
              <a:gd name="connsiteY4" fmla="*/ 3084453 h 308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2658" h="3084453">
                <a:moveTo>
                  <a:pt x="0" y="0"/>
                </a:moveTo>
                <a:lnTo>
                  <a:pt x="12222658" y="68171"/>
                </a:lnTo>
                <a:lnTo>
                  <a:pt x="12222658" y="2658170"/>
                </a:lnTo>
                <a:lnTo>
                  <a:pt x="12213797" y="3084453"/>
                </a:lnTo>
                <a:lnTo>
                  <a:pt x="0" y="3084453"/>
                </a:lnTo>
                <a:close/>
              </a:path>
            </a:pathLst>
          </a:custGeom>
        </p:spPr>
      </p:pic>
      <p:grpSp>
        <p:nvGrpSpPr>
          <p:cNvPr id="18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1DEC2AB-DC76-4E43-9184-1370DC87A91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126745" y="406805"/>
            <a:ext cx="1631315" cy="530748"/>
            <a:chOff x="3312319" y="2532064"/>
            <a:chExt cx="5567363" cy="1811338"/>
          </a:xfrm>
          <a:solidFill>
            <a:schemeClr val="bg1"/>
          </a:solidFill>
        </p:grpSpPr>
        <p:sp>
          <p:nvSpPr>
            <p:cNvPr id="19" name="işļiďê">
              <a:extLst>
                <a:ext uri="{FF2B5EF4-FFF2-40B4-BE49-F238E27FC236}">
                  <a16:creationId xmlns:a16="http://schemas.microsoft.com/office/drawing/2014/main" id="{7F6E0228-8EA6-452C-82B5-4208E63F6BFA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i$1iḑé">
              <a:extLst>
                <a:ext uri="{FF2B5EF4-FFF2-40B4-BE49-F238E27FC236}">
                  <a16:creationId xmlns:a16="http://schemas.microsoft.com/office/drawing/2014/main" id="{AC6F8A8D-55CA-4317-A7A9-CCF92BE7527E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íSḻîdê">
              <a:extLst>
                <a:ext uri="{FF2B5EF4-FFF2-40B4-BE49-F238E27FC236}">
                  <a16:creationId xmlns:a16="http://schemas.microsoft.com/office/drawing/2014/main" id="{D615B6AC-8FA9-4E12-BCA5-7F8C8DD21F66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îṩľïďè">
              <a:extLst>
                <a:ext uri="{FF2B5EF4-FFF2-40B4-BE49-F238E27FC236}">
                  <a16:creationId xmlns:a16="http://schemas.microsoft.com/office/drawing/2014/main" id="{D9543B07-A70B-49F3-B0FC-B6613F9555B1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íṣḷîḑé">
              <a:extLst>
                <a:ext uri="{FF2B5EF4-FFF2-40B4-BE49-F238E27FC236}">
                  <a16:creationId xmlns:a16="http://schemas.microsoft.com/office/drawing/2014/main" id="{D96FA77F-2B4C-454C-8E5F-C6C52B534208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íṡľiḍè">
              <a:extLst>
                <a:ext uri="{FF2B5EF4-FFF2-40B4-BE49-F238E27FC236}">
                  <a16:creationId xmlns:a16="http://schemas.microsoft.com/office/drawing/2014/main" id="{3E1B05A3-7819-419B-BDAD-484008826A8B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i$1îḑe">
              <a:extLst>
                <a:ext uri="{FF2B5EF4-FFF2-40B4-BE49-F238E27FC236}">
                  <a16:creationId xmlns:a16="http://schemas.microsoft.com/office/drawing/2014/main" id="{B1228103-1DF0-4AF3-91E3-96FE24E922C3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îsḻïḑê">
              <a:extLst>
                <a:ext uri="{FF2B5EF4-FFF2-40B4-BE49-F238E27FC236}">
                  <a16:creationId xmlns:a16="http://schemas.microsoft.com/office/drawing/2014/main" id="{6DA60BAE-DC93-4FBA-979C-12EDF0108AE1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îṡḻiďé">
              <a:extLst>
                <a:ext uri="{FF2B5EF4-FFF2-40B4-BE49-F238E27FC236}">
                  <a16:creationId xmlns:a16="http://schemas.microsoft.com/office/drawing/2014/main" id="{6C350E0E-5B22-42AD-BC58-1846916D6D91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iś1íḑè">
              <a:extLst>
                <a:ext uri="{FF2B5EF4-FFF2-40B4-BE49-F238E27FC236}">
                  <a16:creationId xmlns:a16="http://schemas.microsoft.com/office/drawing/2014/main" id="{99691D3B-CCB0-4B42-897D-A1E80BDCF1CD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iṣļíḓè">
              <a:extLst>
                <a:ext uri="{FF2B5EF4-FFF2-40B4-BE49-F238E27FC236}">
                  <a16:creationId xmlns:a16="http://schemas.microsoft.com/office/drawing/2014/main" id="{C7184153-1BC5-4739-9AD5-0107E6298958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íśḷîḑê">
              <a:extLst>
                <a:ext uri="{FF2B5EF4-FFF2-40B4-BE49-F238E27FC236}">
                  <a16:creationId xmlns:a16="http://schemas.microsoft.com/office/drawing/2014/main" id="{886C478F-CF3E-4868-9AA7-A5179A19214E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ïSḻiḋé">
              <a:extLst>
                <a:ext uri="{FF2B5EF4-FFF2-40B4-BE49-F238E27FC236}">
                  <a16:creationId xmlns:a16="http://schemas.microsoft.com/office/drawing/2014/main" id="{86C69E75-966B-4F26-8A1F-053E0905E6F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íṣ1ïďe">
              <a:extLst>
                <a:ext uri="{FF2B5EF4-FFF2-40B4-BE49-F238E27FC236}">
                  <a16:creationId xmlns:a16="http://schemas.microsoft.com/office/drawing/2014/main" id="{8ECC2B04-2A36-4161-A82D-10450DA24A37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î$ľîḓe">
              <a:extLst>
                <a:ext uri="{FF2B5EF4-FFF2-40B4-BE49-F238E27FC236}">
                  <a16:creationId xmlns:a16="http://schemas.microsoft.com/office/drawing/2014/main" id="{D40F6A3A-F066-497B-B322-188A99258C6F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íṧḷîḑê">
              <a:extLst>
                <a:ext uri="{FF2B5EF4-FFF2-40B4-BE49-F238E27FC236}">
                  <a16:creationId xmlns:a16="http://schemas.microsoft.com/office/drawing/2014/main" id="{2B407988-4B56-4D3C-8A56-26150938FA76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îsľîḑè">
              <a:extLst>
                <a:ext uri="{FF2B5EF4-FFF2-40B4-BE49-F238E27FC236}">
                  <a16:creationId xmlns:a16="http://schemas.microsoft.com/office/drawing/2014/main" id="{17182478-DDCE-4A55-8A1F-978E4A7E6229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íSḻiḋê">
              <a:extLst>
                <a:ext uri="{FF2B5EF4-FFF2-40B4-BE49-F238E27FC236}">
                  <a16:creationId xmlns:a16="http://schemas.microsoft.com/office/drawing/2014/main" id="{D4962807-94CD-4BDA-AF35-4FFDDB8F767A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ïş1íďê">
              <a:extLst>
                <a:ext uri="{FF2B5EF4-FFF2-40B4-BE49-F238E27FC236}">
                  <a16:creationId xmlns:a16="http://schemas.microsoft.com/office/drawing/2014/main" id="{299D0EA8-2783-4487-9241-6E23A8AB1788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iśḷíḓè">
              <a:extLst>
                <a:ext uri="{FF2B5EF4-FFF2-40B4-BE49-F238E27FC236}">
                  <a16:creationId xmlns:a16="http://schemas.microsoft.com/office/drawing/2014/main" id="{F17058B1-F685-4DE7-8525-DB9308A16548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ïṣľîḋé">
              <a:extLst>
                <a:ext uri="{FF2B5EF4-FFF2-40B4-BE49-F238E27FC236}">
                  <a16:creationId xmlns:a16="http://schemas.microsoft.com/office/drawing/2014/main" id="{DA316FDA-EC6D-4C97-A992-F79D858C4C46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isľiḑe">
              <a:extLst>
                <a:ext uri="{FF2B5EF4-FFF2-40B4-BE49-F238E27FC236}">
                  <a16:creationId xmlns:a16="http://schemas.microsoft.com/office/drawing/2014/main" id="{13DCC2BF-0A44-44EE-89C0-F86CA3F3894C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íṣ1ïḑê">
              <a:extLst>
                <a:ext uri="{FF2B5EF4-FFF2-40B4-BE49-F238E27FC236}">
                  <a16:creationId xmlns:a16="http://schemas.microsoft.com/office/drawing/2014/main" id="{21F32B1B-FAFA-4EB8-A1D9-541EA15348FA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íṩḻîďê">
              <a:extLst>
                <a:ext uri="{FF2B5EF4-FFF2-40B4-BE49-F238E27FC236}">
                  <a16:creationId xmlns:a16="http://schemas.microsoft.com/office/drawing/2014/main" id="{A5087A08-EE23-4161-9DA0-B7BB92FEBFFD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işḻïḑe">
              <a:extLst>
                <a:ext uri="{FF2B5EF4-FFF2-40B4-BE49-F238E27FC236}">
                  <a16:creationId xmlns:a16="http://schemas.microsoft.com/office/drawing/2014/main" id="{BED19201-F2C5-4A8A-912F-93C0A6AE6A76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i$liďê">
              <a:extLst>
                <a:ext uri="{FF2B5EF4-FFF2-40B4-BE49-F238E27FC236}">
                  <a16:creationId xmlns:a16="http://schemas.microsoft.com/office/drawing/2014/main" id="{80C1422A-A180-4E96-AB49-B58C2BFB9D21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ïŝḷide">
              <a:extLst>
                <a:ext uri="{FF2B5EF4-FFF2-40B4-BE49-F238E27FC236}">
                  <a16:creationId xmlns:a16="http://schemas.microsoft.com/office/drawing/2014/main" id="{664EB806-2803-42B2-A4CE-3A5A750C4913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íṣľïdè">
              <a:extLst>
                <a:ext uri="{FF2B5EF4-FFF2-40B4-BE49-F238E27FC236}">
                  <a16:creationId xmlns:a16="http://schemas.microsoft.com/office/drawing/2014/main" id="{3E34A9B9-E1CD-4D8F-B7D3-208282D76DD6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ïṡḷïdè">
              <a:extLst>
                <a:ext uri="{FF2B5EF4-FFF2-40B4-BE49-F238E27FC236}">
                  <a16:creationId xmlns:a16="http://schemas.microsoft.com/office/drawing/2014/main" id="{F9A412DA-AA77-44B5-9798-A0880EA66BB5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î$ļîḍè">
              <a:extLst>
                <a:ext uri="{FF2B5EF4-FFF2-40B4-BE49-F238E27FC236}">
                  <a16:creationId xmlns:a16="http://schemas.microsoft.com/office/drawing/2014/main" id="{4500E8C9-7BF1-4616-9E77-6D21BA949958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ïṡļíďè">
              <a:extLst>
                <a:ext uri="{FF2B5EF4-FFF2-40B4-BE49-F238E27FC236}">
                  <a16:creationId xmlns:a16="http://schemas.microsoft.com/office/drawing/2014/main" id="{6EF30C10-94C8-4D0D-9791-CE7B545F303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ïśḷidê">
              <a:extLst>
                <a:ext uri="{FF2B5EF4-FFF2-40B4-BE49-F238E27FC236}">
                  <a16:creationId xmlns:a16="http://schemas.microsoft.com/office/drawing/2014/main" id="{CD888168-9BC6-4234-9215-470C9F088AB3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i$ľïḋè">
              <a:extLst>
                <a:ext uri="{FF2B5EF4-FFF2-40B4-BE49-F238E27FC236}">
                  <a16:creationId xmlns:a16="http://schemas.microsoft.com/office/drawing/2014/main" id="{D33EDA64-EB63-4CB9-B886-2411BFE75947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ísḻîďe">
              <a:extLst>
                <a:ext uri="{FF2B5EF4-FFF2-40B4-BE49-F238E27FC236}">
                  <a16:creationId xmlns:a16="http://schemas.microsoft.com/office/drawing/2014/main" id="{A32DD844-D460-4FC4-813F-70A03A47D80A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îś1ïḍé">
              <a:extLst>
                <a:ext uri="{FF2B5EF4-FFF2-40B4-BE49-F238E27FC236}">
                  <a16:creationId xmlns:a16="http://schemas.microsoft.com/office/drawing/2014/main" id="{9FF9C964-1006-434B-A155-49AA1142ACFE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íslíḋé">
              <a:extLst>
                <a:ext uri="{FF2B5EF4-FFF2-40B4-BE49-F238E27FC236}">
                  <a16:creationId xmlns:a16="http://schemas.microsoft.com/office/drawing/2014/main" id="{4D02A147-E133-4960-B200-B294B4BF5F0F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îsḷïdê">
              <a:extLst>
                <a:ext uri="{FF2B5EF4-FFF2-40B4-BE49-F238E27FC236}">
                  <a16:creationId xmlns:a16="http://schemas.microsoft.com/office/drawing/2014/main" id="{31D2709B-EDF2-4B6F-A5EC-193B8FE372F5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îŝlïďê">
              <a:extLst>
                <a:ext uri="{FF2B5EF4-FFF2-40B4-BE49-F238E27FC236}">
                  <a16:creationId xmlns:a16="http://schemas.microsoft.com/office/drawing/2014/main" id="{EF3B25D7-9990-43AB-A903-A05D4B715DC2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ïŝḻíḋè">
              <a:extLst>
                <a:ext uri="{FF2B5EF4-FFF2-40B4-BE49-F238E27FC236}">
                  <a16:creationId xmlns:a16="http://schemas.microsoft.com/office/drawing/2014/main" id="{7533B078-6CF1-4AC4-B666-CF0DB71EFC19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íśľíḓé">
              <a:extLst>
                <a:ext uri="{FF2B5EF4-FFF2-40B4-BE49-F238E27FC236}">
                  <a16:creationId xmlns:a16="http://schemas.microsoft.com/office/drawing/2014/main" id="{3C83AF87-2FCD-421B-9D57-18B675287CD1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íşḷiḓê">
              <a:extLst>
                <a:ext uri="{FF2B5EF4-FFF2-40B4-BE49-F238E27FC236}">
                  <a16:creationId xmlns:a16="http://schemas.microsoft.com/office/drawing/2014/main" id="{4379B018-6CFC-4DDA-B281-76233F20F60D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îṥḻïḋe">
              <a:extLst>
                <a:ext uri="{FF2B5EF4-FFF2-40B4-BE49-F238E27FC236}">
                  <a16:creationId xmlns:a16="http://schemas.microsoft.com/office/drawing/2014/main" id="{2F1A22D5-4C6D-4135-BD97-AAA3F43C0E00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îṥ1ide">
              <a:extLst>
                <a:ext uri="{FF2B5EF4-FFF2-40B4-BE49-F238E27FC236}">
                  <a16:creationId xmlns:a16="http://schemas.microsoft.com/office/drawing/2014/main" id="{B28D65F6-444A-4C46-B38B-78E2E65E13B4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ïŝľiďé">
              <a:extLst>
                <a:ext uri="{FF2B5EF4-FFF2-40B4-BE49-F238E27FC236}">
                  <a16:creationId xmlns:a16="http://schemas.microsoft.com/office/drawing/2014/main" id="{67EBCC24-4407-493A-877D-DED973B3E2DA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ïşḻïde">
              <a:extLst>
                <a:ext uri="{FF2B5EF4-FFF2-40B4-BE49-F238E27FC236}">
                  <a16:creationId xmlns:a16="http://schemas.microsoft.com/office/drawing/2014/main" id="{0CEC7D1B-2E10-45FA-A760-8BF18352C2BC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isľiḑe">
              <a:extLst>
                <a:ext uri="{FF2B5EF4-FFF2-40B4-BE49-F238E27FC236}">
                  <a16:creationId xmlns:a16="http://schemas.microsoft.com/office/drawing/2014/main" id="{FD17F1F9-1F92-4987-9AE8-5DA356F221B0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iṩḻídè">
              <a:extLst>
                <a:ext uri="{FF2B5EF4-FFF2-40B4-BE49-F238E27FC236}">
                  <a16:creationId xmlns:a16="http://schemas.microsoft.com/office/drawing/2014/main" id="{B85E233F-9B2C-4BCC-9F13-0485C384E9CB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isľïďé">
              <a:extLst>
                <a:ext uri="{FF2B5EF4-FFF2-40B4-BE49-F238E27FC236}">
                  <a16:creationId xmlns:a16="http://schemas.microsoft.com/office/drawing/2014/main" id="{A4586CA5-BF09-4AC5-8CE6-06834C402F7E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íśliḑê">
              <a:extLst>
                <a:ext uri="{FF2B5EF4-FFF2-40B4-BE49-F238E27FC236}">
                  <a16:creationId xmlns:a16="http://schemas.microsoft.com/office/drawing/2014/main" id="{A351E9FB-A973-4F7C-B6EA-D702DF15C4AF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isḻiḋê">
              <a:extLst>
                <a:ext uri="{FF2B5EF4-FFF2-40B4-BE49-F238E27FC236}">
                  <a16:creationId xmlns:a16="http://schemas.microsoft.com/office/drawing/2014/main" id="{C50AE8F9-0E78-436F-A78A-475E1241F5CA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ïṧľïḑe">
              <a:extLst>
                <a:ext uri="{FF2B5EF4-FFF2-40B4-BE49-F238E27FC236}">
                  <a16:creationId xmlns:a16="http://schemas.microsoft.com/office/drawing/2014/main" id="{E5086D09-B8C3-4E76-8506-48DC86CD43E3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îṩḻïdé">
              <a:extLst>
                <a:ext uri="{FF2B5EF4-FFF2-40B4-BE49-F238E27FC236}">
                  <a16:creationId xmlns:a16="http://schemas.microsoft.com/office/drawing/2014/main" id="{CD8D5D83-F631-4735-91FF-AFBF53C8A2CE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íṩļiḋê">
              <a:extLst>
                <a:ext uri="{FF2B5EF4-FFF2-40B4-BE49-F238E27FC236}">
                  <a16:creationId xmlns:a16="http://schemas.microsoft.com/office/drawing/2014/main" id="{ECBEB54D-4D5A-41AE-B497-BCCD957D5B86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iş1íḑê">
              <a:extLst>
                <a:ext uri="{FF2B5EF4-FFF2-40B4-BE49-F238E27FC236}">
                  <a16:creationId xmlns:a16="http://schemas.microsoft.com/office/drawing/2014/main" id="{46FD43C2-F4BE-4BC0-B2AA-A32DDAECB6EA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ïSļíďé">
              <a:extLst>
                <a:ext uri="{FF2B5EF4-FFF2-40B4-BE49-F238E27FC236}">
                  <a16:creationId xmlns:a16="http://schemas.microsoft.com/office/drawing/2014/main" id="{EB771107-53C1-4C82-AF82-A72253DBAF5C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iş1iḍè">
              <a:extLst>
                <a:ext uri="{FF2B5EF4-FFF2-40B4-BE49-F238E27FC236}">
                  <a16:creationId xmlns:a16="http://schemas.microsoft.com/office/drawing/2014/main" id="{1BF05963-1319-469D-8264-2F8B68FADF18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ïsļídè">
              <a:extLst>
                <a:ext uri="{FF2B5EF4-FFF2-40B4-BE49-F238E27FC236}">
                  <a16:creationId xmlns:a16="http://schemas.microsoft.com/office/drawing/2014/main" id="{CFA9A341-7339-45BC-ADE6-5A2E4566C90B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ïṡlîďe">
              <a:extLst>
                <a:ext uri="{FF2B5EF4-FFF2-40B4-BE49-F238E27FC236}">
                  <a16:creationId xmlns:a16="http://schemas.microsoft.com/office/drawing/2014/main" id="{EE9A04C0-6BA1-44BE-A949-52751F1FE669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íSḻiďè">
              <a:extLst>
                <a:ext uri="{FF2B5EF4-FFF2-40B4-BE49-F238E27FC236}">
                  <a16:creationId xmlns:a16="http://schemas.microsoft.com/office/drawing/2014/main" id="{78605E92-E5D1-4FE5-B897-688203C39844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ïŝlîdé">
              <a:extLst>
                <a:ext uri="{FF2B5EF4-FFF2-40B4-BE49-F238E27FC236}">
                  <a16:creationId xmlns:a16="http://schemas.microsoft.com/office/drawing/2014/main" id="{AEBD7917-592F-47E7-B0B6-E10D064FB351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îṡļíḑe">
              <a:extLst>
                <a:ext uri="{FF2B5EF4-FFF2-40B4-BE49-F238E27FC236}">
                  <a16:creationId xmlns:a16="http://schemas.microsoft.com/office/drawing/2014/main" id="{1EBE3805-F1A5-466F-8594-ED8B32584409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íś1iḍe">
              <a:extLst>
                <a:ext uri="{FF2B5EF4-FFF2-40B4-BE49-F238E27FC236}">
                  <a16:creationId xmlns:a16="http://schemas.microsoft.com/office/drawing/2014/main" id="{6F68656A-B1B7-4429-B223-F2BB194C8F73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išḻîḍe">
              <a:extLst>
                <a:ext uri="{FF2B5EF4-FFF2-40B4-BE49-F238E27FC236}">
                  <a16:creationId xmlns:a16="http://schemas.microsoft.com/office/drawing/2014/main" id="{B40184B7-2042-4E95-AE0E-783B54E45DA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î$lîďê">
              <a:extLst>
                <a:ext uri="{FF2B5EF4-FFF2-40B4-BE49-F238E27FC236}">
                  <a16:creationId xmlns:a16="http://schemas.microsoft.com/office/drawing/2014/main" id="{7191640B-A364-42EF-9D8C-F7AA6C54C98B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îs1ïḋê">
              <a:extLst>
                <a:ext uri="{FF2B5EF4-FFF2-40B4-BE49-F238E27FC236}">
                  <a16:creationId xmlns:a16="http://schemas.microsoft.com/office/drawing/2014/main" id="{9FA0B5F2-888C-46C3-A228-C6A2F1BDB729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iS1iḓé">
              <a:extLst>
                <a:ext uri="{FF2B5EF4-FFF2-40B4-BE49-F238E27FC236}">
                  <a16:creationId xmlns:a16="http://schemas.microsoft.com/office/drawing/2014/main" id="{646FEC3A-15A5-4BAB-93C9-8DC8F1685BC4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ïṥḷidé">
              <a:extLst>
                <a:ext uri="{FF2B5EF4-FFF2-40B4-BE49-F238E27FC236}">
                  <a16:creationId xmlns:a16="http://schemas.microsoft.com/office/drawing/2014/main" id="{5B7FDED9-6887-448B-878C-F441308899FD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i$ļïďê">
              <a:extLst>
                <a:ext uri="{FF2B5EF4-FFF2-40B4-BE49-F238E27FC236}">
                  <a16:creationId xmlns:a16="http://schemas.microsoft.com/office/drawing/2014/main" id="{FEF4A58D-3C7A-4B41-AE7C-CCCC2F050DF9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503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835DAE2-99B1-416C-A5E0-FD9747F380D7}"/>
              </a:ext>
            </a:extLst>
          </p:cNvPr>
          <p:cNvSpPr/>
          <p:nvPr/>
        </p:nvSpPr>
        <p:spPr>
          <a:xfrm>
            <a:off x="7215876" y="1297260"/>
            <a:ext cx="6581522" cy="5088682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003F88">
              <a:alpha val="20000"/>
            </a:srgbClr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C21954D-0B41-46F2-92E0-6F3F35BA5194}"/>
              </a:ext>
            </a:extLst>
          </p:cNvPr>
          <p:cNvSpPr/>
          <p:nvPr/>
        </p:nvSpPr>
        <p:spPr>
          <a:xfrm>
            <a:off x="-2299854" y="0"/>
            <a:ext cx="10041967" cy="6858000"/>
          </a:xfrm>
          <a:custGeom>
            <a:avLst/>
            <a:gdLst>
              <a:gd name="connsiteX0" fmla="*/ 2070985 w 10041967"/>
              <a:gd name="connsiteY0" fmla="*/ 0 h 6858000"/>
              <a:gd name="connsiteX1" fmla="*/ 10041967 w 10041967"/>
              <a:gd name="connsiteY1" fmla="*/ 0 h 6858000"/>
              <a:gd name="connsiteX2" fmla="*/ 9889851 w 10041967"/>
              <a:gd name="connsiteY2" fmla="*/ 87465 h 6858000"/>
              <a:gd name="connsiteX3" fmla="*/ 7970982 w 10041967"/>
              <a:gd name="connsiteY3" fmla="*/ 3495963 h 6858000"/>
              <a:gd name="connsiteX4" fmla="*/ 7969464 w 10041967"/>
              <a:gd name="connsiteY4" fmla="*/ 3556000 h 6858000"/>
              <a:gd name="connsiteX5" fmla="*/ 7965796 w 10041967"/>
              <a:gd name="connsiteY5" fmla="*/ 3701056 h 6858000"/>
              <a:gd name="connsiteX6" fmla="*/ 6153803 w 10041967"/>
              <a:gd name="connsiteY6" fmla="*/ 6840557 h 6858000"/>
              <a:gd name="connsiteX7" fmla="*/ 6125528 w 10041967"/>
              <a:gd name="connsiteY7" fmla="*/ 6858000 h 6858000"/>
              <a:gd name="connsiteX8" fmla="*/ 1846397 w 10041967"/>
              <a:gd name="connsiteY8" fmla="*/ 6858000 h 6858000"/>
              <a:gd name="connsiteX9" fmla="*/ 1757165 w 10041967"/>
              <a:gd name="connsiteY9" fmla="*/ 6800795 h 6858000"/>
              <a:gd name="connsiteX10" fmla="*/ 0 w 10041967"/>
              <a:gd name="connsiteY10" fmla="*/ 3495963 h 6858000"/>
              <a:gd name="connsiteX11" fmla="*/ 1918869 w 10041967"/>
              <a:gd name="connsiteY11" fmla="*/ 874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1967" h="6858000">
                <a:moveTo>
                  <a:pt x="2070985" y="0"/>
                </a:moveTo>
                <a:lnTo>
                  <a:pt x="10041967" y="0"/>
                </a:lnTo>
                <a:lnTo>
                  <a:pt x="9889851" y="87465"/>
                </a:lnTo>
                <a:cubicBezTo>
                  <a:pt x="8739444" y="786469"/>
                  <a:pt x="7970982" y="2051474"/>
                  <a:pt x="7970982" y="3495963"/>
                </a:cubicBezTo>
                <a:lnTo>
                  <a:pt x="7969464" y="3556000"/>
                </a:lnTo>
                <a:cubicBezTo>
                  <a:pt x="7968241" y="3604352"/>
                  <a:pt x="7967019" y="3652704"/>
                  <a:pt x="7965796" y="3701056"/>
                </a:cubicBezTo>
                <a:cubicBezTo>
                  <a:pt x="7899082" y="5017190"/>
                  <a:pt x="7193900" y="6164875"/>
                  <a:pt x="6153803" y="6840557"/>
                </a:cubicBezTo>
                <a:lnTo>
                  <a:pt x="6125528" y="6858000"/>
                </a:lnTo>
                <a:lnTo>
                  <a:pt x="1846397" y="6858000"/>
                </a:lnTo>
                <a:lnTo>
                  <a:pt x="1757165" y="6800795"/>
                </a:lnTo>
                <a:cubicBezTo>
                  <a:pt x="697018" y="6084574"/>
                  <a:pt x="0" y="4871667"/>
                  <a:pt x="0" y="3495963"/>
                </a:cubicBezTo>
                <a:cubicBezTo>
                  <a:pt x="0" y="2051474"/>
                  <a:pt x="768462" y="786469"/>
                  <a:pt x="1918869" y="87465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BBBCF0-D39D-4AEC-BBCE-35406D279B1F}"/>
              </a:ext>
            </a:extLst>
          </p:cNvPr>
          <p:cNvGrpSpPr/>
          <p:nvPr/>
        </p:nvGrpSpPr>
        <p:grpSpPr>
          <a:xfrm>
            <a:off x="6470543" y="2096050"/>
            <a:ext cx="6286347" cy="2787820"/>
            <a:chOff x="6470543" y="1881188"/>
            <a:chExt cx="6286347" cy="278782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3C993D0-D07B-44E9-906D-792CFF25E01F}"/>
                </a:ext>
              </a:extLst>
            </p:cNvPr>
            <p:cNvSpPr/>
            <p:nvPr/>
          </p:nvSpPr>
          <p:spPr>
            <a:xfrm>
              <a:off x="6470543" y="1881188"/>
              <a:ext cx="2288816" cy="1685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D9BE38C-B41A-4D2D-B795-D068DA6A338A}"/>
                </a:ext>
              </a:extLst>
            </p:cNvPr>
            <p:cNvSpPr txBox="1"/>
            <p:nvPr/>
          </p:nvSpPr>
          <p:spPr>
            <a:xfrm>
              <a:off x="6887643" y="3441961"/>
              <a:ext cx="58692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简介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6F3EED-1DA1-4CCE-8367-ECF28BA4716D}"/>
                </a:ext>
              </a:extLst>
            </p:cNvPr>
            <p:cNvSpPr txBox="1"/>
            <p:nvPr/>
          </p:nvSpPr>
          <p:spPr>
            <a:xfrm>
              <a:off x="6887644" y="4207343"/>
              <a:ext cx="484820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魂105号-简雅黑" panose="00000500000000000000" pitchFamily="2" charset="-122"/>
                </a:rPr>
                <a:t>Introduction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4" name="直接连接符 33">
              <a:extLst>
                <a:ext uri="{FF2B5EF4-FFF2-40B4-BE49-F238E27FC236}">
                  <a16:creationId xmlns:a16="http://schemas.microsoft.com/office/drawing/2014/main" id="{3E6C83D1-7201-4B19-AA45-495D9D6D81C9}"/>
                </a:ext>
              </a:extLst>
            </p:cNvPr>
            <p:cNvCxnSpPr/>
            <p:nvPr/>
          </p:nvCxnSpPr>
          <p:spPr>
            <a:xfrm>
              <a:off x="6724111" y="3598103"/>
              <a:ext cx="0" cy="1010999"/>
            </a:xfrm>
            <a:prstGeom prst="line">
              <a:avLst/>
            </a:prstGeom>
            <a:ln w="412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00ED94-5C0F-43D6-B8CA-42AF3699A78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17" name="işļiďê">
              <a:extLst>
                <a:ext uri="{FF2B5EF4-FFF2-40B4-BE49-F238E27FC236}">
                  <a16:creationId xmlns:a16="http://schemas.microsoft.com/office/drawing/2014/main" id="{D8F10E32-61E0-4E15-8C54-2ED0BC0AF598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i$1iḑé">
              <a:extLst>
                <a:ext uri="{FF2B5EF4-FFF2-40B4-BE49-F238E27FC236}">
                  <a16:creationId xmlns:a16="http://schemas.microsoft.com/office/drawing/2014/main" id="{FA9CCBA7-BA60-4C3F-A0F2-76BC076A69F4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íSḻîdê">
              <a:extLst>
                <a:ext uri="{FF2B5EF4-FFF2-40B4-BE49-F238E27FC236}">
                  <a16:creationId xmlns:a16="http://schemas.microsoft.com/office/drawing/2014/main" id="{EE789BF5-2A2A-4EF2-A791-89725DE4CF1C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îṩľïďè">
              <a:extLst>
                <a:ext uri="{FF2B5EF4-FFF2-40B4-BE49-F238E27FC236}">
                  <a16:creationId xmlns:a16="http://schemas.microsoft.com/office/drawing/2014/main" id="{69E5F7DB-5162-45B9-8CAD-D410B734009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íṣḷîḑé">
              <a:extLst>
                <a:ext uri="{FF2B5EF4-FFF2-40B4-BE49-F238E27FC236}">
                  <a16:creationId xmlns:a16="http://schemas.microsoft.com/office/drawing/2014/main" id="{2DE77EEC-33CE-403F-AD9C-A47D6997298E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íṡľiḍè">
              <a:extLst>
                <a:ext uri="{FF2B5EF4-FFF2-40B4-BE49-F238E27FC236}">
                  <a16:creationId xmlns:a16="http://schemas.microsoft.com/office/drawing/2014/main" id="{0117A46B-CC5F-4621-BDCC-65CF55F6B71E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i$1îḑe">
              <a:extLst>
                <a:ext uri="{FF2B5EF4-FFF2-40B4-BE49-F238E27FC236}">
                  <a16:creationId xmlns:a16="http://schemas.microsoft.com/office/drawing/2014/main" id="{E27D654F-A8EB-4617-BCF8-17ADD088EB36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îsḻïḑê">
              <a:extLst>
                <a:ext uri="{FF2B5EF4-FFF2-40B4-BE49-F238E27FC236}">
                  <a16:creationId xmlns:a16="http://schemas.microsoft.com/office/drawing/2014/main" id="{C3A9CEA1-7256-4B39-B302-0201C6E4CD49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îṡḻiďé">
              <a:extLst>
                <a:ext uri="{FF2B5EF4-FFF2-40B4-BE49-F238E27FC236}">
                  <a16:creationId xmlns:a16="http://schemas.microsoft.com/office/drawing/2014/main" id="{49F5B98F-52B8-45E7-9134-E93F23AC7DC4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iś1íḑè">
              <a:extLst>
                <a:ext uri="{FF2B5EF4-FFF2-40B4-BE49-F238E27FC236}">
                  <a16:creationId xmlns:a16="http://schemas.microsoft.com/office/drawing/2014/main" id="{1DAF16E7-134E-4C00-B527-0999D360FBE9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iṣļíḓè">
              <a:extLst>
                <a:ext uri="{FF2B5EF4-FFF2-40B4-BE49-F238E27FC236}">
                  <a16:creationId xmlns:a16="http://schemas.microsoft.com/office/drawing/2014/main" id="{11A0BAEC-E4A4-451F-BDDB-0B5B0A8DEFEC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íśḷîḑê">
              <a:extLst>
                <a:ext uri="{FF2B5EF4-FFF2-40B4-BE49-F238E27FC236}">
                  <a16:creationId xmlns:a16="http://schemas.microsoft.com/office/drawing/2014/main" id="{22D600BC-B0B4-45A4-93F9-2BBBF8BEAD2F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ïSḻiḋé">
              <a:extLst>
                <a:ext uri="{FF2B5EF4-FFF2-40B4-BE49-F238E27FC236}">
                  <a16:creationId xmlns:a16="http://schemas.microsoft.com/office/drawing/2014/main" id="{07FC713E-D5C1-47B6-B453-14086A1817A3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íṣ1ïďe">
              <a:extLst>
                <a:ext uri="{FF2B5EF4-FFF2-40B4-BE49-F238E27FC236}">
                  <a16:creationId xmlns:a16="http://schemas.microsoft.com/office/drawing/2014/main" id="{E19A2DC1-8865-41F7-9CE1-EF2A9B89FD5E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î$ľîḓe">
              <a:extLst>
                <a:ext uri="{FF2B5EF4-FFF2-40B4-BE49-F238E27FC236}">
                  <a16:creationId xmlns:a16="http://schemas.microsoft.com/office/drawing/2014/main" id="{58B9B325-7C19-4FC3-9346-5DBED331BFBA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íṧḷîḑê">
              <a:extLst>
                <a:ext uri="{FF2B5EF4-FFF2-40B4-BE49-F238E27FC236}">
                  <a16:creationId xmlns:a16="http://schemas.microsoft.com/office/drawing/2014/main" id="{C2D844CA-9EC4-4C32-9A94-6E79B030635A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îsľîḑè">
              <a:extLst>
                <a:ext uri="{FF2B5EF4-FFF2-40B4-BE49-F238E27FC236}">
                  <a16:creationId xmlns:a16="http://schemas.microsoft.com/office/drawing/2014/main" id="{D9C0B1F9-68F6-4CB6-93CA-76EF86374D8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íSḻiḋê">
              <a:extLst>
                <a:ext uri="{FF2B5EF4-FFF2-40B4-BE49-F238E27FC236}">
                  <a16:creationId xmlns:a16="http://schemas.microsoft.com/office/drawing/2014/main" id="{83AF246D-AF7D-458F-A657-80EADCBF6C17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ïş1íďê">
              <a:extLst>
                <a:ext uri="{FF2B5EF4-FFF2-40B4-BE49-F238E27FC236}">
                  <a16:creationId xmlns:a16="http://schemas.microsoft.com/office/drawing/2014/main" id="{3BC30EF5-ADCC-478C-8699-16A825478B2E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iśḷíḓè">
              <a:extLst>
                <a:ext uri="{FF2B5EF4-FFF2-40B4-BE49-F238E27FC236}">
                  <a16:creationId xmlns:a16="http://schemas.microsoft.com/office/drawing/2014/main" id="{CD9B189D-5616-4346-9F97-FF2458834113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ïṣľîḋé">
              <a:extLst>
                <a:ext uri="{FF2B5EF4-FFF2-40B4-BE49-F238E27FC236}">
                  <a16:creationId xmlns:a16="http://schemas.microsoft.com/office/drawing/2014/main" id="{4F2F3099-4C1F-429A-81EA-460809FF5583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isľiḑe">
              <a:extLst>
                <a:ext uri="{FF2B5EF4-FFF2-40B4-BE49-F238E27FC236}">
                  <a16:creationId xmlns:a16="http://schemas.microsoft.com/office/drawing/2014/main" id="{CD3D3E9A-FADE-43DA-966E-EB0448EA64A2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íṣ1ïḑê">
              <a:extLst>
                <a:ext uri="{FF2B5EF4-FFF2-40B4-BE49-F238E27FC236}">
                  <a16:creationId xmlns:a16="http://schemas.microsoft.com/office/drawing/2014/main" id="{B47A5554-ACE6-4986-85EF-BA56C2034FD9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íṩḻîďê">
              <a:extLst>
                <a:ext uri="{FF2B5EF4-FFF2-40B4-BE49-F238E27FC236}">
                  <a16:creationId xmlns:a16="http://schemas.microsoft.com/office/drawing/2014/main" id="{78497725-9C2F-489F-9D5C-3933E446395E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işḻïḑe">
              <a:extLst>
                <a:ext uri="{FF2B5EF4-FFF2-40B4-BE49-F238E27FC236}">
                  <a16:creationId xmlns:a16="http://schemas.microsoft.com/office/drawing/2014/main" id="{DE08BD6D-1A66-4A06-BF7C-4E6CF071B58E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i$liďê">
              <a:extLst>
                <a:ext uri="{FF2B5EF4-FFF2-40B4-BE49-F238E27FC236}">
                  <a16:creationId xmlns:a16="http://schemas.microsoft.com/office/drawing/2014/main" id="{FB9D0397-3237-451F-86B6-5F20A717EC21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ïŝḷide">
              <a:extLst>
                <a:ext uri="{FF2B5EF4-FFF2-40B4-BE49-F238E27FC236}">
                  <a16:creationId xmlns:a16="http://schemas.microsoft.com/office/drawing/2014/main" id="{160709E6-F378-4835-A310-0E8A6AC3EC0A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íṣľïdè">
              <a:extLst>
                <a:ext uri="{FF2B5EF4-FFF2-40B4-BE49-F238E27FC236}">
                  <a16:creationId xmlns:a16="http://schemas.microsoft.com/office/drawing/2014/main" id="{086FAD0F-C9EC-46F4-886E-CB78DFDB428F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ïṡḷïdè">
              <a:extLst>
                <a:ext uri="{FF2B5EF4-FFF2-40B4-BE49-F238E27FC236}">
                  <a16:creationId xmlns:a16="http://schemas.microsoft.com/office/drawing/2014/main" id="{C294700D-5B0E-43E5-96E9-22035ABA6E93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î$ļîḍè">
              <a:extLst>
                <a:ext uri="{FF2B5EF4-FFF2-40B4-BE49-F238E27FC236}">
                  <a16:creationId xmlns:a16="http://schemas.microsoft.com/office/drawing/2014/main" id="{2D5BF886-06B4-40BC-8162-5580112B3AEF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ïṡļíďè">
              <a:extLst>
                <a:ext uri="{FF2B5EF4-FFF2-40B4-BE49-F238E27FC236}">
                  <a16:creationId xmlns:a16="http://schemas.microsoft.com/office/drawing/2014/main" id="{ADE71AD0-C811-480F-B1D8-07C2AAB5082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ïśḷidê">
              <a:extLst>
                <a:ext uri="{FF2B5EF4-FFF2-40B4-BE49-F238E27FC236}">
                  <a16:creationId xmlns:a16="http://schemas.microsoft.com/office/drawing/2014/main" id="{FBD756A6-3D20-494B-B30F-1625C952A1F0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i$ľïḋè">
              <a:extLst>
                <a:ext uri="{FF2B5EF4-FFF2-40B4-BE49-F238E27FC236}">
                  <a16:creationId xmlns:a16="http://schemas.microsoft.com/office/drawing/2014/main" id="{651C4952-5857-4F98-8FCE-8255401895B8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ísḻîďe">
              <a:extLst>
                <a:ext uri="{FF2B5EF4-FFF2-40B4-BE49-F238E27FC236}">
                  <a16:creationId xmlns:a16="http://schemas.microsoft.com/office/drawing/2014/main" id="{31B5E611-3C3B-4DB6-A962-2652AE8189F8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îś1ïḍé">
              <a:extLst>
                <a:ext uri="{FF2B5EF4-FFF2-40B4-BE49-F238E27FC236}">
                  <a16:creationId xmlns:a16="http://schemas.microsoft.com/office/drawing/2014/main" id="{C8B5C69A-06BC-4DC3-8DAC-B9773E928A68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íslíḋé">
              <a:extLst>
                <a:ext uri="{FF2B5EF4-FFF2-40B4-BE49-F238E27FC236}">
                  <a16:creationId xmlns:a16="http://schemas.microsoft.com/office/drawing/2014/main" id="{691642FC-AB4F-4372-B4BE-D279AF0DE83F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îsḷïdê">
              <a:extLst>
                <a:ext uri="{FF2B5EF4-FFF2-40B4-BE49-F238E27FC236}">
                  <a16:creationId xmlns:a16="http://schemas.microsoft.com/office/drawing/2014/main" id="{B8BCD490-2C06-4E54-8D29-4581CD28F9F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îŝlïďê">
              <a:extLst>
                <a:ext uri="{FF2B5EF4-FFF2-40B4-BE49-F238E27FC236}">
                  <a16:creationId xmlns:a16="http://schemas.microsoft.com/office/drawing/2014/main" id="{6625EB45-E742-4CFE-A177-2BD208AD00FB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ïŝḻíḋè">
              <a:extLst>
                <a:ext uri="{FF2B5EF4-FFF2-40B4-BE49-F238E27FC236}">
                  <a16:creationId xmlns:a16="http://schemas.microsoft.com/office/drawing/2014/main" id="{A5FF3A97-1B77-4637-9BCC-9F0E6C90574A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íśľíḓé">
              <a:extLst>
                <a:ext uri="{FF2B5EF4-FFF2-40B4-BE49-F238E27FC236}">
                  <a16:creationId xmlns:a16="http://schemas.microsoft.com/office/drawing/2014/main" id="{7E8B7920-C257-41FB-B1D6-7EAFBDEECD51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íşḷiḓê">
              <a:extLst>
                <a:ext uri="{FF2B5EF4-FFF2-40B4-BE49-F238E27FC236}">
                  <a16:creationId xmlns:a16="http://schemas.microsoft.com/office/drawing/2014/main" id="{0534C421-D505-4CEA-A027-E06B7E05A028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îṥḻïḋe">
              <a:extLst>
                <a:ext uri="{FF2B5EF4-FFF2-40B4-BE49-F238E27FC236}">
                  <a16:creationId xmlns:a16="http://schemas.microsoft.com/office/drawing/2014/main" id="{33E81606-1760-429F-97FC-D29DDE71DEEA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îṥ1ide">
              <a:extLst>
                <a:ext uri="{FF2B5EF4-FFF2-40B4-BE49-F238E27FC236}">
                  <a16:creationId xmlns:a16="http://schemas.microsoft.com/office/drawing/2014/main" id="{00C0D61D-2420-4846-8234-382EB7876CE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ïŝľiďé">
              <a:extLst>
                <a:ext uri="{FF2B5EF4-FFF2-40B4-BE49-F238E27FC236}">
                  <a16:creationId xmlns:a16="http://schemas.microsoft.com/office/drawing/2014/main" id="{8A528F47-C529-48CA-892B-2333E736C2A4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ïşḻïde">
              <a:extLst>
                <a:ext uri="{FF2B5EF4-FFF2-40B4-BE49-F238E27FC236}">
                  <a16:creationId xmlns:a16="http://schemas.microsoft.com/office/drawing/2014/main" id="{0A3961FE-2A32-4E17-B049-BC622BDA070C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isľiḑe">
              <a:extLst>
                <a:ext uri="{FF2B5EF4-FFF2-40B4-BE49-F238E27FC236}">
                  <a16:creationId xmlns:a16="http://schemas.microsoft.com/office/drawing/2014/main" id="{696EC9E8-6860-4425-A773-4635196804E2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iṩḻídè">
              <a:extLst>
                <a:ext uri="{FF2B5EF4-FFF2-40B4-BE49-F238E27FC236}">
                  <a16:creationId xmlns:a16="http://schemas.microsoft.com/office/drawing/2014/main" id="{FAB90D7D-A9D8-425E-B79C-CF6C243CE189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isľïďé">
              <a:extLst>
                <a:ext uri="{FF2B5EF4-FFF2-40B4-BE49-F238E27FC236}">
                  <a16:creationId xmlns:a16="http://schemas.microsoft.com/office/drawing/2014/main" id="{BBDACC56-81A4-4FB0-B493-A850FE020492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íśliḑê">
              <a:extLst>
                <a:ext uri="{FF2B5EF4-FFF2-40B4-BE49-F238E27FC236}">
                  <a16:creationId xmlns:a16="http://schemas.microsoft.com/office/drawing/2014/main" id="{E663D844-07F9-4D27-AFE5-7275A545DF59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isḻiḋê">
              <a:extLst>
                <a:ext uri="{FF2B5EF4-FFF2-40B4-BE49-F238E27FC236}">
                  <a16:creationId xmlns:a16="http://schemas.microsoft.com/office/drawing/2014/main" id="{B97926F6-C564-402A-8AF2-9EA0A35DC81B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ïṧľïḑe">
              <a:extLst>
                <a:ext uri="{FF2B5EF4-FFF2-40B4-BE49-F238E27FC236}">
                  <a16:creationId xmlns:a16="http://schemas.microsoft.com/office/drawing/2014/main" id="{F1BA6F6A-29E2-40FE-974F-E802B1CF9002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îṩḻïdé">
              <a:extLst>
                <a:ext uri="{FF2B5EF4-FFF2-40B4-BE49-F238E27FC236}">
                  <a16:creationId xmlns:a16="http://schemas.microsoft.com/office/drawing/2014/main" id="{4DC85183-65F1-469F-9A8C-7AE6D9FC9151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íṩļiḋê">
              <a:extLst>
                <a:ext uri="{FF2B5EF4-FFF2-40B4-BE49-F238E27FC236}">
                  <a16:creationId xmlns:a16="http://schemas.microsoft.com/office/drawing/2014/main" id="{404BB41C-4584-425A-8ACB-9375B5023FAD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iş1íḑê">
              <a:extLst>
                <a:ext uri="{FF2B5EF4-FFF2-40B4-BE49-F238E27FC236}">
                  <a16:creationId xmlns:a16="http://schemas.microsoft.com/office/drawing/2014/main" id="{67AD83F0-4850-40B6-8A2F-B0E0EFBB7509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ïSļíďé">
              <a:extLst>
                <a:ext uri="{FF2B5EF4-FFF2-40B4-BE49-F238E27FC236}">
                  <a16:creationId xmlns:a16="http://schemas.microsoft.com/office/drawing/2014/main" id="{4A11D2C0-03F3-4DF2-A3F8-A6947FBFAB0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iş1iḍè">
              <a:extLst>
                <a:ext uri="{FF2B5EF4-FFF2-40B4-BE49-F238E27FC236}">
                  <a16:creationId xmlns:a16="http://schemas.microsoft.com/office/drawing/2014/main" id="{565F134B-7AE2-4182-ACB4-54ABC9CAE395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ïsļídè">
              <a:extLst>
                <a:ext uri="{FF2B5EF4-FFF2-40B4-BE49-F238E27FC236}">
                  <a16:creationId xmlns:a16="http://schemas.microsoft.com/office/drawing/2014/main" id="{4B8CA527-8930-4387-AF85-C6E294B648E8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ïṡlîďe">
              <a:extLst>
                <a:ext uri="{FF2B5EF4-FFF2-40B4-BE49-F238E27FC236}">
                  <a16:creationId xmlns:a16="http://schemas.microsoft.com/office/drawing/2014/main" id="{38421160-8762-4F2E-9861-B7975BEDCA57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íSḻiďè">
              <a:extLst>
                <a:ext uri="{FF2B5EF4-FFF2-40B4-BE49-F238E27FC236}">
                  <a16:creationId xmlns:a16="http://schemas.microsoft.com/office/drawing/2014/main" id="{59AF4E5E-5CD3-4782-A9C2-03AD5A94D4F8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ïŝlîdé">
              <a:extLst>
                <a:ext uri="{FF2B5EF4-FFF2-40B4-BE49-F238E27FC236}">
                  <a16:creationId xmlns:a16="http://schemas.microsoft.com/office/drawing/2014/main" id="{270B145C-CDF6-4898-8C95-337D3C195A94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îṡļíḑe">
              <a:extLst>
                <a:ext uri="{FF2B5EF4-FFF2-40B4-BE49-F238E27FC236}">
                  <a16:creationId xmlns:a16="http://schemas.microsoft.com/office/drawing/2014/main" id="{43DD5A25-70B4-44B9-99F4-B61B21661B1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íś1iḍe">
              <a:extLst>
                <a:ext uri="{FF2B5EF4-FFF2-40B4-BE49-F238E27FC236}">
                  <a16:creationId xmlns:a16="http://schemas.microsoft.com/office/drawing/2014/main" id="{C5D664E8-82CE-48AE-9C82-CABB75A3A8F4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išḻîḍe">
              <a:extLst>
                <a:ext uri="{FF2B5EF4-FFF2-40B4-BE49-F238E27FC236}">
                  <a16:creationId xmlns:a16="http://schemas.microsoft.com/office/drawing/2014/main" id="{7872AA4D-7BA5-4349-9A67-749B3DE3E209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î$lîďê">
              <a:extLst>
                <a:ext uri="{FF2B5EF4-FFF2-40B4-BE49-F238E27FC236}">
                  <a16:creationId xmlns:a16="http://schemas.microsoft.com/office/drawing/2014/main" id="{FD6FEED9-455A-43B6-ACCB-9A4205849441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îs1ïḋê">
              <a:extLst>
                <a:ext uri="{FF2B5EF4-FFF2-40B4-BE49-F238E27FC236}">
                  <a16:creationId xmlns:a16="http://schemas.microsoft.com/office/drawing/2014/main" id="{3BC92174-3D08-47A5-93FE-12242DF82AC3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iS1iḓé">
              <a:extLst>
                <a:ext uri="{FF2B5EF4-FFF2-40B4-BE49-F238E27FC236}">
                  <a16:creationId xmlns:a16="http://schemas.microsoft.com/office/drawing/2014/main" id="{F3DBA35B-3E7F-4E49-80C4-030B3E2FD77B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ïṥḷidé">
              <a:extLst>
                <a:ext uri="{FF2B5EF4-FFF2-40B4-BE49-F238E27FC236}">
                  <a16:creationId xmlns:a16="http://schemas.microsoft.com/office/drawing/2014/main" id="{972C917D-BD70-4304-B828-77A7DA6744B8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i$ļïďê">
              <a:extLst>
                <a:ext uri="{FF2B5EF4-FFF2-40B4-BE49-F238E27FC236}">
                  <a16:creationId xmlns:a16="http://schemas.microsoft.com/office/drawing/2014/main" id="{9C8B3574-2288-4F61-A911-F4C7CB50721B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0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2" y="319046"/>
            <a:ext cx="3111352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简介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150" name="椭圆 149">
            <a:extLst>
              <a:ext uri="{FF2B5EF4-FFF2-40B4-BE49-F238E27FC236}">
                <a16:creationId xmlns:a16="http://schemas.microsoft.com/office/drawing/2014/main" id="{3189B4BD-5ADF-43D4-9B2E-5F62DB7E2A66}"/>
              </a:ext>
            </a:extLst>
          </p:cNvPr>
          <p:cNvSpPr/>
          <p:nvPr/>
        </p:nvSpPr>
        <p:spPr>
          <a:xfrm>
            <a:off x="1346342" y="4550010"/>
            <a:ext cx="656854" cy="656854"/>
          </a:xfrm>
          <a:prstGeom prst="ellipse">
            <a:avLst/>
          </a:prstGeom>
          <a:solidFill>
            <a:srgbClr val="003F88"/>
          </a:solidFill>
          <a:ln w="38100">
            <a:solidFill>
              <a:schemeClr val="bg1"/>
            </a:solidFill>
          </a:ln>
          <a:effectLst>
            <a:outerShdw blurRad="190500" sx="102000" sy="102000" algn="ctr" rotWithShape="0">
              <a:srgbClr val="003F8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EC3319B0-FE31-48C0-9C63-CCDCE22D0313}"/>
              </a:ext>
            </a:extLst>
          </p:cNvPr>
          <p:cNvSpPr/>
          <p:nvPr/>
        </p:nvSpPr>
        <p:spPr>
          <a:xfrm>
            <a:off x="631038" y="5321524"/>
            <a:ext cx="2265406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SIGGRAPH 2023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1072693B-68E4-4E07-A2BE-4FE2061DB464}"/>
              </a:ext>
            </a:extLst>
          </p:cNvPr>
          <p:cNvCxnSpPr>
            <a:cxnSpLocks/>
            <a:stCxn id="150" idx="6"/>
            <a:endCxn id="156" idx="2"/>
          </p:cNvCxnSpPr>
          <p:nvPr/>
        </p:nvCxnSpPr>
        <p:spPr>
          <a:xfrm>
            <a:off x="2003196" y="4878437"/>
            <a:ext cx="8281675" cy="0"/>
          </a:xfrm>
          <a:prstGeom prst="line">
            <a:avLst/>
          </a:prstGeom>
          <a:ln w="19050">
            <a:solidFill>
              <a:srgbClr val="003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椭圆 155">
            <a:extLst>
              <a:ext uri="{FF2B5EF4-FFF2-40B4-BE49-F238E27FC236}">
                <a16:creationId xmlns:a16="http://schemas.microsoft.com/office/drawing/2014/main" id="{17B077A6-4BA3-4880-A9D1-570A23B1957F}"/>
              </a:ext>
            </a:extLst>
          </p:cNvPr>
          <p:cNvSpPr/>
          <p:nvPr/>
        </p:nvSpPr>
        <p:spPr>
          <a:xfrm>
            <a:off x="10284871" y="4550010"/>
            <a:ext cx="656854" cy="656854"/>
          </a:xfrm>
          <a:prstGeom prst="ellipse">
            <a:avLst/>
          </a:prstGeom>
          <a:solidFill>
            <a:srgbClr val="003F88"/>
          </a:solidFill>
          <a:ln w="38100">
            <a:solidFill>
              <a:schemeClr val="bg1"/>
            </a:solidFill>
          </a:ln>
          <a:effectLst>
            <a:outerShdw blurRad="190500" sx="102000" sy="102000" algn="ctr" rotWithShape="0">
              <a:srgbClr val="003F88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9" name="椭圆 158">
            <a:extLst>
              <a:ext uri="{FF2B5EF4-FFF2-40B4-BE49-F238E27FC236}">
                <a16:creationId xmlns:a16="http://schemas.microsoft.com/office/drawing/2014/main" id="{1E6C325C-EE4F-423F-85B8-D417024232BD}"/>
              </a:ext>
            </a:extLst>
          </p:cNvPr>
          <p:cNvSpPr/>
          <p:nvPr/>
        </p:nvSpPr>
        <p:spPr>
          <a:xfrm>
            <a:off x="5767573" y="4550010"/>
            <a:ext cx="656854" cy="656854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bg1"/>
            </a:solidFill>
          </a:ln>
          <a:effectLst>
            <a:outerShdw blurRad="190500" sx="102000" sy="102000" algn="ctr" rotWithShape="0">
              <a:srgbClr val="C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CFCAF991-D16F-4CCE-9ACA-C039938E43F7}"/>
              </a:ext>
            </a:extLst>
          </p:cNvPr>
          <p:cNvSpPr/>
          <p:nvPr/>
        </p:nvSpPr>
        <p:spPr>
          <a:xfrm>
            <a:off x="4466544" y="5321524"/>
            <a:ext cx="4050235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Honorable Mention Award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8A7E7863-50E3-4C8A-9DF1-760CB436A82C}"/>
              </a:ext>
            </a:extLst>
          </p:cNvPr>
          <p:cNvSpPr/>
          <p:nvPr/>
        </p:nvSpPr>
        <p:spPr>
          <a:xfrm>
            <a:off x="10268771" y="5321524"/>
            <a:ext cx="740316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链接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D12A49-F52D-FEF1-D727-7169667A4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61" y="1321389"/>
            <a:ext cx="10027165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4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A367BB-9D8C-B7A5-B4B2-83F7A5CE85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190" y="693239"/>
            <a:ext cx="8785550" cy="154553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2" y="319046"/>
            <a:ext cx="3111352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简介</a:t>
            </a: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8D61F6B-A223-AEEB-AD41-11E0E248413E}"/>
              </a:ext>
            </a:extLst>
          </p:cNvPr>
          <p:cNvSpPr txBox="1"/>
          <p:nvPr/>
        </p:nvSpPr>
        <p:spPr>
          <a:xfrm>
            <a:off x="4291388" y="2250399"/>
            <a:ext cx="329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手动创建的</a:t>
            </a:r>
            <a:r>
              <a:rPr lang="en-US" altLang="zh-CN" sz="1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仿宋_GB2312"/>
              </a:rPr>
              <a:t>word-as-image</a:t>
            </a:r>
            <a:r>
              <a:rPr lang="zh-CN" altLang="zh-CN" sz="1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示例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08815B-0585-7572-0AEC-F93B9D8DE204}"/>
              </a:ext>
            </a:extLst>
          </p:cNvPr>
          <p:cNvSpPr txBox="1"/>
          <p:nvPr/>
        </p:nvSpPr>
        <p:spPr>
          <a:xfrm>
            <a:off x="1369954" y="2716139"/>
            <a:ext cx="9412012" cy="879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语义排版使用排版在视觉上强化文本含义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仿宋_GB231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为了创造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_GB2312"/>
              </a:rPr>
              <a:t>“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爵士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仿宋_GB2312"/>
              </a:rPr>
              <a:t>”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的描述，设计师必须首先选择最适合文本语义的视觉概念（萨克斯风）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896AD57-70CD-88D9-34EB-580E949D5FFD}"/>
              </a:ext>
            </a:extLst>
          </p:cNvPr>
          <p:cNvCxnSpPr>
            <a:cxnSpLocks/>
          </p:cNvCxnSpPr>
          <p:nvPr/>
        </p:nvCxnSpPr>
        <p:spPr>
          <a:xfrm flipH="1">
            <a:off x="2956331" y="2172560"/>
            <a:ext cx="1485040" cy="110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CBBF44A-7096-64A9-FCF8-82B0751070D1}"/>
              </a:ext>
            </a:extLst>
          </p:cNvPr>
          <p:cNvSpPr txBox="1"/>
          <p:nvPr/>
        </p:nvSpPr>
        <p:spPr>
          <a:xfrm>
            <a:off x="1369954" y="5656380"/>
            <a:ext cx="10020347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kern="10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自动创建单词图像插图的算法</a:t>
            </a:r>
            <a:endParaRPr lang="en-US" altLang="zh-CN" dirty="0"/>
          </a:p>
          <a:p>
            <a:r>
              <a:rPr lang="zh-CN" altLang="en-US" dirty="0"/>
              <a:t>改变字母的几何形状来传达意思，不改变颜色或质地，也不使用装饰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A26681E-B320-148F-3C58-FC1B651A2F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348" y="3595611"/>
            <a:ext cx="6246539" cy="173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445C8BD-E59C-FF35-F7C1-C8B915D2FEE4}"/>
              </a:ext>
            </a:extLst>
          </p:cNvPr>
          <p:cNvSpPr txBox="1"/>
          <p:nvPr/>
        </p:nvSpPr>
        <p:spPr>
          <a:xfrm>
            <a:off x="4643851" y="5277326"/>
            <a:ext cx="3293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文字图像插图的</a:t>
            </a:r>
            <a:r>
              <a:rPr lang="zh-CN" altLang="zh-CN" sz="1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示例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37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0835DAE2-99B1-416C-A5E0-FD9747F380D7}"/>
              </a:ext>
            </a:extLst>
          </p:cNvPr>
          <p:cNvSpPr/>
          <p:nvPr/>
        </p:nvSpPr>
        <p:spPr>
          <a:xfrm>
            <a:off x="7215876" y="1297260"/>
            <a:ext cx="6581522" cy="5088682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003F88">
              <a:alpha val="20000"/>
            </a:srgbClr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AC21954D-0B41-46F2-92E0-6F3F35BA5194}"/>
              </a:ext>
            </a:extLst>
          </p:cNvPr>
          <p:cNvSpPr/>
          <p:nvPr/>
        </p:nvSpPr>
        <p:spPr>
          <a:xfrm>
            <a:off x="-2299854" y="0"/>
            <a:ext cx="10041967" cy="6858000"/>
          </a:xfrm>
          <a:custGeom>
            <a:avLst/>
            <a:gdLst>
              <a:gd name="connsiteX0" fmla="*/ 2070985 w 10041967"/>
              <a:gd name="connsiteY0" fmla="*/ 0 h 6858000"/>
              <a:gd name="connsiteX1" fmla="*/ 10041967 w 10041967"/>
              <a:gd name="connsiteY1" fmla="*/ 0 h 6858000"/>
              <a:gd name="connsiteX2" fmla="*/ 9889851 w 10041967"/>
              <a:gd name="connsiteY2" fmla="*/ 87465 h 6858000"/>
              <a:gd name="connsiteX3" fmla="*/ 7970982 w 10041967"/>
              <a:gd name="connsiteY3" fmla="*/ 3495963 h 6858000"/>
              <a:gd name="connsiteX4" fmla="*/ 7969464 w 10041967"/>
              <a:gd name="connsiteY4" fmla="*/ 3556000 h 6858000"/>
              <a:gd name="connsiteX5" fmla="*/ 7965796 w 10041967"/>
              <a:gd name="connsiteY5" fmla="*/ 3701056 h 6858000"/>
              <a:gd name="connsiteX6" fmla="*/ 6153803 w 10041967"/>
              <a:gd name="connsiteY6" fmla="*/ 6840557 h 6858000"/>
              <a:gd name="connsiteX7" fmla="*/ 6125528 w 10041967"/>
              <a:gd name="connsiteY7" fmla="*/ 6858000 h 6858000"/>
              <a:gd name="connsiteX8" fmla="*/ 1846397 w 10041967"/>
              <a:gd name="connsiteY8" fmla="*/ 6858000 h 6858000"/>
              <a:gd name="connsiteX9" fmla="*/ 1757165 w 10041967"/>
              <a:gd name="connsiteY9" fmla="*/ 6800795 h 6858000"/>
              <a:gd name="connsiteX10" fmla="*/ 0 w 10041967"/>
              <a:gd name="connsiteY10" fmla="*/ 3495963 h 6858000"/>
              <a:gd name="connsiteX11" fmla="*/ 1918869 w 10041967"/>
              <a:gd name="connsiteY11" fmla="*/ 874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1967" h="6858000">
                <a:moveTo>
                  <a:pt x="2070985" y="0"/>
                </a:moveTo>
                <a:lnTo>
                  <a:pt x="10041967" y="0"/>
                </a:lnTo>
                <a:lnTo>
                  <a:pt x="9889851" y="87465"/>
                </a:lnTo>
                <a:cubicBezTo>
                  <a:pt x="8739444" y="786469"/>
                  <a:pt x="7970982" y="2051474"/>
                  <a:pt x="7970982" y="3495963"/>
                </a:cubicBezTo>
                <a:lnTo>
                  <a:pt x="7969464" y="3556000"/>
                </a:lnTo>
                <a:cubicBezTo>
                  <a:pt x="7968241" y="3604352"/>
                  <a:pt x="7967019" y="3652704"/>
                  <a:pt x="7965796" y="3701056"/>
                </a:cubicBezTo>
                <a:cubicBezTo>
                  <a:pt x="7899082" y="5017190"/>
                  <a:pt x="7193900" y="6164875"/>
                  <a:pt x="6153803" y="6840557"/>
                </a:cubicBezTo>
                <a:lnTo>
                  <a:pt x="6125528" y="6858000"/>
                </a:lnTo>
                <a:lnTo>
                  <a:pt x="1846397" y="6858000"/>
                </a:lnTo>
                <a:lnTo>
                  <a:pt x="1757165" y="6800795"/>
                </a:lnTo>
                <a:cubicBezTo>
                  <a:pt x="697018" y="6084574"/>
                  <a:pt x="0" y="4871667"/>
                  <a:pt x="0" y="3495963"/>
                </a:cubicBezTo>
                <a:cubicBezTo>
                  <a:pt x="0" y="2051474"/>
                  <a:pt x="768462" y="786469"/>
                  <a:pt x="1918869" y="87465"/>
                </a:cubicBezTo>
                <a:close/>
              </a:path>
            </a:pathLst>
          </a:custGeom>
          <a:blipFill dpi="0" rotWithShape="1">
            <a:blip r:embed="rId3"/>
            <a:srcRect/>
            <a:tile tx="-50800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BBBCF0-D39D-4AEC-BBCE-35406D279B1F}"/>
              </a:ext>
            </a:extLst>
          </p:cNvPr>
          <p:cNvGrpSpPr/>
          <p:nvPr/>
        </p:nvGrpSpPr>
        <p:grpSpPr>
          <a:xfrm>
            <a:off x="6470543" y="2096050"/>
            <a:ext cx="6286347" cy="2787820"/>
            <a:chOff x="6470543" y="1881188"/>
            <a:chExt cx="6286347" cy="278782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3C993D0-D07B-44E9-906D-792CFF25E01F}"/>
                </a:ext>
              </a:extLst>
            </p:cNvPr>
            <p:cNvSpPr/>
            <p:nvPr/>
          </p:nvSpPr>
          <p:spPr>
            <a:xfrm>
              <a:off x="6470543" y="1881188"/>
              <a:ext cx="2288816" cy="1685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D9BE38C-B41A-4D2D-B795-D068DA6A338A}"/>
                </a:ext>
              </a:extLst>
            </p:cNvPr>
            <p:cNvSpPr txBox="1"/>
            <p:nvPr/>
          </p:nvSpPr>
          <p:spPr>
            <a:xfrm>
              <a:off x="6887643" y="3441961"/>
              <a:ext cx="58692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背景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26F3EED-1DA1-4CCE-8367-ECF28BA4716D}"/>
                </a:ext>
              </a:extLst>
            </p:cNvPr>
            <p:cNvSpPr txBox="1"/>
            <p:nvPr/>
          </p:nvSpPr>
          <p:spPr>
            <a:xfrm>
              <a:off x="6887644" y="4207343"/>
              <a:ext cx="484820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字魂105号-简雅黑" panose="00000500000000000000" pitchFamily="2" charset="-122"/>
                </a:rPr>
                <a:t>Background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4" name="直接连接符 33">
              <a:extLst>
                <a:ext uri="{FF2B5EF4-FFF2-40B4-BE49-F238E27FC236}">
                  <a16:creationId xmlns:a16="http://schemas.microsoft.com/office/drawing/2014/main" id="{3E6C83D1-7201-4B19-AA45-495D9D6D81C9}"/>
                </a:ext>
              </a:extLst>
            </p:cNvPr>
            <p:cNvCxnSpPr/>
            <p:nvPr/>
          </p:nvCxnSpPr>
          <p:spPr>
            <a:xfrm>
              <a:off x="6724111" y="3598103"/>
              <a:ext cx="0" cy="1010999"/>
            </a:xfrm>
            <a:prstGeom prst="line">
              <a:avLst/>
            </a:prstGeom>
            <a:ln w="412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800ED94-5C0F-43D6-B8CA-42AF3699A78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17" name="işļiďê">
              <a:extLst>
                <a:ext uri="{FF2B5EF4-FFF2-40B4-BE49-F238E27FC236}">
                  <a16:creationId xmlns:a16="http://schemas.microsoft.com/office/drawing/2014/main" id="{D8F10E32-61E0-4E15-8C54-2ED0BC0AF598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i$1iḑé">
              <a:extLst>
                <a:ext uri="{FF2B5EF4-FFF2-40B4-BE49-F238E27FC236}">
                  <a16:creationId xmlns:a16="http://schemas.microsoft.com/office/drawing/2014/main" id="{FA9CCBA7-BA60-4C3F-A0F2-76BC076A69F4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íSḻîdê">
              <a:extLst>
                <a:ext uri="{FF2B5EF4-FFF2-40B4-BE49-F238E27FC236}">
                  <a16:creationId xmlns:a16="http://schemas.microsoft.com/office/drawing/2014/main" id="{EE789BF5-2A2A-4EF2-A791-89725DE4CF1C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îṩľïďè">
              <a:extLst>
                <a:ext uri="{FF2B5EF4-FFF2-40B4-BE49-F238E27FC236}">
                  <a16:creationId xmlns:a16="http://schemas.microsoft.com/office/drawing/2014/main" id="{69E5F7DB-5162-45B9-8CAD-D410B734009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íṣḷîḑé">
              <a:extLst>
                <a:ext uri="{FF2B5EF4-FFF2-40B4-BE49-F238E27FC236}">
                  <a16:creationId xmlns:a16="http://schemas.microsoft.com/office/drawing/2014/main" id="{2DE77EEC-33CE-403F-AD9C-A47D6997298E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íṡľiḍè">
              <a:extLst>
                <a:ext uri="{FF2B5EF4-FFF2-40B4-BE49-F238E27FC236}">
                  <a16:creationId xmlns:a16="http://schemas.microsoft.com/office/drawing/2014/main" id="{0117A46B-CC5F-4621-BDCC-65CF55F6B71E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i$1îḑe">
              <a:extLst>
                <a:ext uri="{FF2B5EF4-FFF2-40B4-BE49-F238E27FC236}">
                  <a16:creationId xmlns:a16="http://schemas.microsoft.com/office/drawing/2014/main" id="{E27D654F-A8EB-4617-BCF8-17ADD088EB36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îsḻïḑê">
              <a:extLst>
                <a:ext uri="{FF2B5EF4-FFF2-40B4-BE49-F238E27FC236}">
                  <a16:creationId xmlns:a16="http://schemas.microsoft.com/office/drawing/2014/main" id="{C3A9CEA1-7256-4B39-B302-0201C6E4CD49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îṡḻiďé">
              <a:extLst>
                <a:ext uri="{FF2B5EF4-FFF2-40B4-BE49-F238E27FC236}">
                  <a16:creationId xmlns:a16="http://schemas.microsoft.com/office/drawing/2014/main" id="{49F5B98F-52B8-45E7-9134-E93F23AC7DC4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iś1íḑè">
              <a:extLst>
                <a:ext uri="{FF2B5EF4-FFF2-40B4-BE49-F238E27FC236}">
                  <a16:creationId xmlns:a16="http://schemas.microsoft.com/office/drawing/2014/main" id="{1DAF16E7-134E-4C00-B527-0999D360FBE9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iṣļíḓè">
              <a:extLst>
                <a:ext uri="{FF2B5EF4-FFF2-40B4-BE49-F238E27FC236}">
                  <a16:creationId xmlns:a16="http://schemas.microsoft.com/office/drawing/2014/main" id="{11A0BAEC-E4A4-451F-BDDB-0B5B0A8DEFEC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íśḷîḑê">
              <a:extLst>
                <a:ext uri="{FF2B5EF4-FFF2-40B4-BE49-F238E27FC236}">
                  <a16:creationId xmlns:a16="http://schemas.microsoft.com/office/drawing/2014/main" id="{22D600BC-B0B4-45A4-93F9-2BBBF8BEAD2F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ïSḻiḋé">
              <a:extLst>
                <a:ext uri="{FF2B5EF4-FFF2-40B4-BE49-F238E27FC236}">
                  <a16:creationId xmlns:a16="http://schemas.microsoft.com/office/drawing/2014/main" id="{07FC713E-D5C1-47B6-B453-14086A1817A3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íṣ1ïďe">
              <a:extLst>
                <a:ext uri="{FF2B5EF4-FFF2-40B4-BE49-F238E27FC236}">
                  <a16:creationId xmlns:a16="http://schemas.microsoft.com/office/drawing/2014/main" id="{E19A2DC1-8865-41F7-9CE1-EF2A9B89FD5E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î$ľîḓe">
              <a:extLst>
                <a:ext uri="{FF2B5EF4-FFF2-40B4-BE49-F238E27FC236}">
                  <a16:creationId xmlns:a16="http://schemas.microsoft.com/office/drawing/2014/main" id="{58B9B325-7C19-4FC3-9346-5DBED331BFBA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íṧḷîḑê">
              <a:extLst>
                <a:ext uri="{FF2B5EF4-FFF2-40B4-BE49-F238E27FC236}">
                  <a16:creationId xmlns:a16="http://schemas.microsoft.com/office/drawing/2014/main" id="{C2D844CA-9EC4-4C32-9A94-6E79B030635A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îsľîḑè">
              <a:extLst>
                <a:ext uri="{FF2B5EF4-FFF2-40B4-BE49-F238E27FC236}">
                  <a16:creationId xmlns:a16="http://schemas.microsoft.com/office/drawing/2014/main" id="{D9C0B1F9-68F6-4CB6-93CA-76EF86374D8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íSḻiḋê">
              <a:extLst>
                <a:ext uri="{FF2B5EF4-FFF2-40B4-BE49-F238E27FC236}">
                  <a16:creationId xmlns:a16="http://schemas.microsoft.com/office/drawing/2014/main" id="{83AF246D-AF7D-458F-A657-80EADCBF6C17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ïş1íďê">
              <a:extLst>
                <a:ext uri="{FF2B5EF4-FFF2-40B4-BE49-F238E27FC236}">
                  <a16:creationId xmlns:a16="http://schemas.microsoft.com/office/drawing/2014/main" id="{3BC30EF5-ADCC-478C-8699-16A825478B2E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iśḷíḓè">
              <a:extLst>
                <a:ext uri="{FF2B5EF4-FFF2-40B4-BE49-F238E27FC236}">
                  <a16:creationId xmlns:a16="http://schemas.microsoft.com/office/drawing/2014/main" id="{CD9B189D-5616-4346-9F97-FF2458834113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ïṣľîḋé">
              <a:extLst>
                <a:ext uri="{FF2B5EF4-FFF2-40B4-BE49-F238E27FC236}">
                  <a16:creationId xmlns:a16="http://schemas.microsoft.com/office/drawing/2014/main" id="{4F2F3099-4C1F-429A-81EA-460809FF5583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isľiḑe">
              <a:extLst>
                <a:ext uri="{FF2B5EF4-FFF2-40B4-BE49-F238E27FC236}">
                  <a16:creationId xmlns:a16="http://schemas.microsoft.com/office/drawing/2014/main" id="{CD3D3E9A-FADE-43DA-966E-EB0448EA64A2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íṣ1ïḑê">
              <a:extLst>
                <a:ext uri="{FF2B5EF4-FFF2-40B4-BE49-F238E27FC236}">
                  <a16:creationId xmlns:a16="http://schemas.microsoft.com/office/drawing/2014/main" id="{B47A5554-ACE6-4986-85EF-BA56C2034FD9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íṩḻîďê">
              <a:extLst>
                <a:ext uri="{FF2B5EF4-FFF2-40B4-BE49-F238E27FC236}">
                  <a16:creationId xmlns:a16="http://schemas.microsoft.com/office/drawing/2014/main" id="{78497725-9C2F-489F-9D5C-3933E446395E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işḻïḑe">
              <a:extLst>
                <a:ext uri="{FF2B5EF4-FFF2-40B4-BE49-F238E27FC236}">
                  <a16:creationId xmlns:a16="http://schemas.microsoft.com/office/drawing/2014/main" id="{DE08BD6D-1A66-4A06-BF7C-4E6CF071B58E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i$liďê">
              <a:extLst>
                <a:ext uri="{FF2B5EF4-FFF2-40B4-BE49-F238E27FC236}">
                  <a16:creationId xmlns:a16="http://schemas.microsoft.com/office/drawing/2014/main" id="{FB9D0397-3237-451F-86B6-5F20A717EC21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ïŝḷide">
              <a:extLst>
                <a:ext uri="{FF2B5EF4-FFF2-40B4-BE49-F238E27FC236}">
                  <a16:creationId xmlns:a16="http://schemas.microsoft.com/office/drawing/2014/main" id="{160709E6-F378-4835-A310-0E8A6AC3EC0A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íṣľïdè">
              <a:extLst>
                <a:ext uri="{FF2B5EF4-FFF2-40B4-BE49-F238E27FC236}">
                  <a16:creationId xmlns:a16="http://schemas.microsoft.com/office/drawing/2014/main" id="{086FAD0F-C9EC-46F4-886E-CB78DFDB428F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ïṡḷïdè">
              <a:extLst>
                <a:ext uri="{FF2B5EF4-FFF2-40B4-BE49-F238E27FC236}">
                  <a16:creationId xmlns:a16="http://schemas.microsoft.com/office/drawing/2014/main" id="{C294700D-5B0E-43E5-96E9-22035ABA6E93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î$ļîḍè">
              <a:extLst>
                <a:ext uri="{FF2B5EF4-FFF2-40B4-BE49-F238E27FC236}">
                  <a16:creationId xmlns:a16="http://schemas.microsoft.com/office/drawing/2014/main" id="{2D5BF886-06B4-40BC-8162-5580112B3AEF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ïṡļíďè">
              <a:extLst>
                <a:ext uri="{FF2B5EF4-FFF2-40B4-BE49-F238E27FC236}">
                  <a16:creationId xmlns:a16="http://schemas.microsoft.com/office/drawing/2014/main" id="{ADE71AD0-C811-480F-B1D8-07C2AAB5082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ïśḷidê">
              <a:extLst>
                <a:ext uri="{FF2B5EF4-FFF2-40B4-BE49-F238E27FC236}">
                  <a16:creationId xmlns:a16="http://schemas.microsoft.com/office/drawing/2014/main" id="{FBD756A6-3D20-494B-B30F-1625C952A1F0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i$ľïḋè">
              <a:extLst>
                <a:ext uri="{FF2B5EF4-FFF2-40B4-BE49-F238E27FC236}">
                  <a16:creationId xmlns:a16="http://schemas.microsoft.com/office/drawing/2014/main" id="{651C4952-5857-4F98-8FCE-8255401895B8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ísḻîďe">
              <a:extLst>
                <a:ext uri="{FF2B5EF4-FFF2-40B4-BE49-F238E27FC236}">
                  <a16:creationId xmlns:a16="http://schemas.microsoft.com/office/drawing/2014/main" id="{31B5E611-3C3B-4DB6-A962-2652AE8189F8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îś1ïḍé">
              <a:extLst>
                <a:ext uri="{FF2B5EF4-FFF2-40B4-BE49-F238E27FC236}">
                  <a16:creationId xmlns:a16="http://schemas.microsoft.com/office/drawing/2014/main" id="{C8B5C69A-06BC-4DC3-8DAC-B9773E928A68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íslíḋé">
              <a:extLst>
                <a:ext uri="{FF2B5EF4-FFF2-40B4-BE49-F238E27FC236}">
                  <a16:creationId xmlns:a16="http://schemas.microsoft.com/office/drawing/2014/main" id="{691642FC-AB4F-4372-B4BE-D279AF0DE83F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3" name="îsḷïdê">
              <a:extLst>
                <a:ext uri="{FF2B5EF4-FFF2-40B4-BE49-F238E27FC236}">
                  <a16:creationId xmlns:a16="http://schemas.microsoft.com/office/drawing/2014/main" id="{B8BCD490-2C06-4E54-8D29-4581CD28F9F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îŝlïďê">
              <a:extLst>
                <a:ext uri="{FF2B5EF4-FFF2-40B4-BE49-F238E27FC236}">
                  <a16:creationId xmlns:a16="http://schemas.microsoft.com/office/drawing/2014/main" id="{6625EB45-E742-4CFE-A177-2BD208AD00FB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ïŝḻíḋè">
              <a:extLst>
                <a:ext uri="{FF2B5EF4-FFF2-40B4-BE49-F238E27FC236}">
                  <a16:creationId xmlns:a16="http://schemas.microsoft.com/office/drawing/2014/main" id="{A5FF3A97-1B77-4637-9BCC-9F0E6C90574A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íśľíḓé">
              <a:extLst>
                <a:ext uri="{FF2B5EF4-FFF2-40B4-BE49-F238E27FC236}">
                  <a16:creationId xmlns:a16="http://schemas.microsoft.com/office/drawing/2014/main" id="{7E8B7920-C257-41FB-B1D6-7EAFBDEECD51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íşḷiḓê">
              <a:extLst>
                <a:ext uri="{FF2B5EF4-FFF2-40B4-BE49-F238E27FC236}">
                  <a16:creationId xmlns:a16="http://schemas.microsoft.com/office/drawing/2014/main" id="{0534C421-D505-4CEA-A027-E06B7E05A028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îṥḻïḋe">
              <a:extLst>
                <a:ext uri="{FF2B5EF4-FFF2-40B4-BE49-F238E27FC236}">
                  <a16:creationId xmlns:a16="http://schemas.microsoft.com/office/drawing/2014/main" id="{33E81606-1760-429F-97FC-D29DDE71DEEA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9" name="îṥ1ide">
              <a:extLst>
                <a:ext uri="{FF2B5EF4-FFF2-40B4-BE49-F238E27FC236}">
                  <a16:creationId xmlns:a16="http://schemas.microsoft.com/office/drawing/2014/main" id="{00C0D61D-2420-4846-8234-382EB7876CE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ïŝľiďé">
              <a:extLst>
                <a:ext uri="{FF2B5EF4-FFF2-40B4-BE49-F238E27FC236}">
                  <a16:creationId xmlns:a16="http://schemas.microsoft.com/office/drawing/2014/main" id="{8A528F47-C529-48CA-892B-2333E736C2A4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ïşḻïde">
              <a:extLst>
                <a:ext uri="{FF2B5EF4-FFF2-40B4-BE49-F238E27FC236}">
                  <a16:creationId xmlns:a16="http://schemas.microsoft.com/office/drawing/2014/main" id="{0A3961FE-2A32-4E17-B049-BC622BDA070C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isľiḑe">
              <a:extLst>
                <a:ext uri="{FF2B5EF4-FFF2-40B4-BE49-F238E27FC236}">
                  <a16:creationId xmlns:a16="http://schemas.microsoft.com/office/drawing/2014/main" id="{696EC9E8-6860-4425-A773-4635196804E2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iṩḻídè">
              <a:extLst>
                <a:ext uri="{FF2B5EF4-FFF2-40B4-BE49-F238E27FC236}">
                  <a16:creationId xmlns:a16="http://schemas.microsoft.com/office/drawing/2014/main" id="{FAB90D7D-A9D8-425E-B79C-CF6C243CE189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isľïďé">
              <a:extLst>
                <a:ext uri="{FF2B5EF4-FFF2-40B4-BE49-F238E27FC236}">
                  <a16:creationId xmlns:a16="http://schemas.microsoft.com/office/drawing/2014/main" id="{BBDACC56-81A4-4FB0-B493-A850FE020492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íśliḑê">
              <a:extLst>
                <a:ext uri="{FF2B5EF4-FFF2-40B4-BE49-F238E27FC236}">
                  <a16:creationId xmlns:a16="http://schemas.microsoft.com/office/drawing/2014/main" id="{E663D844-07F9-4D27-AFE5-7275A545DF59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isḻiḋê">
              <a:extLst>
                <a:ext uri="{FF2B5EF4-FFF2-40B4-BE49-F238E27FC236}">
                  <a16:creationId xmlns:a16="http://schemas.microsoft.com/office/drawing/2014/main" id="{B97926F6-C564-402A-8AF2-9EA0A35DC81B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ïṧľïḑe">
              <a:extLst>
                <a:ext uri="{FF2B5EF4-FFF2-40B4-BE49-F238E27FC236}">
                  <a16:creationId xmlns:a16="http://schemas.microsoft.com/office/drawing/2014/main" id="{F1BA6F6A-29E2-40FE-974F-E802B1CF9002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îṩḻïdé">
              <a:extLst>
                <a:ext uri="{FF2B5EF4-FFF2-40B4-BE49-F238E27FC236}">
                  <a16:creationId xmlns:a16="http://schemas.microsoft.com/office/drawing/2014/main" id="{4DC85183-65F1-469F-9A8C-7AE6D9FC9151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íṩļiḋê">
              <a:extLst>
                <a:ext uri="{FF2B5EF4-FFF2-40B4-BE49-F238E27FC236}">
                  <a16:creationId xmlns:a16="http://schemas.microsoft.com/office/drawing/2014/main" id="{404BB41C-4584-425A-8ACB-9375B5023FAD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iş1íḑê">
              <a:extLst>
                <a:ext uri="{FF2B5EF4-FFF2-40B4-BE49-F238E27FC236}">
                  <a16:creationId xmlns:a16="http://schemas.microsoft.com/office/drawing/2014/main" id="{67AD83F0-4850-40B6-8A2F-B0E0EFBB7509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ïSļíďé">
              <a:extLst>
                <a:ext uri="{FF2B5EF4-FFF2-40B4-BE49-F238E27FC236}">
                  <a16:creationId xmlns:a16="http://schemas.microsoft.com/office/drawing/2014/main" id="{4A11D2C0-03F3-4DF2-A3F8-A6947FBFAB0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iş1iḍè">
              <a:extLst>
                <a:ext uri="{FF2B5EF4-FFF2-40B4-BE49-F238E27FC236}">
                  <a16:creationId xmlns:a16="http://schemas.microsoft.com/office/drawing/2014/main" id="{565F134B-7AE2-4182-ACB4-54ABC9CAE395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ïsļídè">
              <a:extLst>
                <a:ext uri="{FF2B5EF4-FFF2-40B4-BE49-F238E27FC236}">
                  <a16:creationId xmlns:a16="http://schemas.microsoft.com/office/drawing/2014/main" id="{4B8CA527-8930-4387-AF85-C6E294B648E8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ïṡlîďe">
              <a:extLst>
                <a:ext uri="{FF2B5EF4-FFF2-40B4-BE49-F238E27FC236}">
                  <a16:creationId xmlns:a16="http://schemas.microsoft.com/office/drawing/2014/main" id="{38421160-8762-4F2E-9861-B7975BEDCA57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íSḻiďè">
              <a:extLst>
                <a:ext uri="{FF2B5EF4-FFF2-40B4-BE49-F238E27FC236}">
                  <a16:creationId xmlns:a16="http://schemas.microsoft.com/office/drawing/2014/main" id="{59AF4E5E-5CD3-4782-A9C2-03AD5A94D4F8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ïŝlîdé">
              <a:extLst>
                <a:ext uri="{FF2B5EF4-FFF2-40B4-BE49-F238E27FC236}">
                  <a16:creationId xmlns:a16="http://schemas.microsoft.com/office/drawing/2014/main" id="{270B145C-CDF6-4898-8C95-337D3C195A94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îṡļíḑe">
              <a:extLst>
                <a:ext uri="{FF2B5EF4-FFF2-40B4-BE49-F238E27FC236}">
                  <a16:creationId xmlns:a16="http://schemas.microsoft.com/office/drawing/2014/main" id="{43DD5A25-70B4-44B9-99F4-B61B21661B1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íś1iḍe">
              <a:extLst>
                <a:ext uri="{FF2B5EF4-FFF2-40B4-BE49-F238E27FC236}">
                  <a16:creationId xmlns:a16="http://schemas.microsoft.com/office/drawing/2014/main" id="{C5D664E8-82CE-48AE-9C82-CABB75A3A8F4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išḻîḍe">
              <a:extLst>
                <a:ext uri="{FF2B5EF4-FFF2-40B4-BE49-F238E27FC236}">
                  <a16:creationId xmlns:a16="http://schemas.microsoft.com/office/drawing/2014/main" id="{7872AA4D-7BA5-4349-9A67-749B3DE3E209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î$lîďê">
              <a:extLst>
                <a:ext uri="{FF2B5EF4-FFF2-40B4-BE49-F238E27FC236}">
                  <a16:creationId xmlns:a16="http://schemas.microsoft.com/office/drawing/2014/main" id="{FD6FEED9-455A-43B6-ACCB-9A4205849441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îs1ïḋê">
              <a:extLst>
                <a:ext uri="{FF2B5EF4-FFF2-40B4-BE49-F238E27FC236}">
                  <a16:creationId xmlns:a16="http://schemas.microsoft.com/office/drawing/2014/main" id="{3BC92174-3D08-47A5-93FE-12242DF82AC3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iS1iḓé">
              <a:extLst>
                <a:ext uri="{FF2B5EF4-FFF2-40B4-BE49-F238E27FC236}">
                  <a16:creationId xmlns:a16="http://schemas.microsoft.com/office/drawing/2014/main" id="{F3DBA35B-3E7F-4E49-80C4-030B3E2FD77B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ïṥḷidé">
              <a:extLst>
                <a:ext uri="{FF2B5EF4-FFF2-40B4-BE49-F238E27FC236}">
                  <a16:creationId xmlns:a16="http://schemas.microsoft.com/office/drawing/2014/main" id="{972C917D-BD70-4304-B828-77A7DA6744B8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i$ļïďê">
              <a:extLst>
                <a:ext uri="{FF2B5EF4-FFF2-40B4-BE49-F238E27FC236}">
                  <a16:creationId xmlns:a16="http://schemas.microsoft.com/office/drawing/2014/main" id="{9C8B3574-2288-4F61-A911-F4C7CB50721B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512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1" y="319046"/>
            <a:ext cx="7239583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spc="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Latent Diffusion Models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8291A6-7EB8-3D65-04B4-D7BF92EE2C9A}"/>
              </a:ext>
            </a:extLst>
          </p:cNvPr>
          <p:cNvSpPr txBox="1"/>
          <p:nvPr/>
        </p:nvSpPr>
        <p:spPr>
          <a:xfrm>
            <a:off x="562243" y="1186936"/>
            <a:ext cx="6320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仿宋_GB2312"/>
              </a:rPr>
              <a:t>Latent Diffusion Models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260682-3BFA-9898-71E4-2288CD38A367}"/>
              </a:ext>
            </a:extLst>
          </p:cNvPr>
          <p:cNvSpPr txBox="1"/>
          <p:nvPr/>
        </p:nvSpPr>
        <p:spPr>
          <a:xfrm>
            <a:off x="562243" y="1707341"/>
            <a:ext cx="7424183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kern="10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从高斯分布中采样的变量进行逐渐去噪来训练以学习数据分布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780A5D-EE76-12DE-99D1-1A49E6A255A9}"/>
              </a:ext>
            </a:extLst>
          </p:cNvPr>
          <p:cNvSpPr txBox="1"/>
          <p:nvPr/>
        </p:nvSpPr>
        <p:spPr>
          <a:xfrm>
            <a:off x="562243" y="2311409"/>
            <a:ext cx="6320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kern="1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仿宋_GB2312"/>
              </a:rPr>
              <a:t>Stable Diffusion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47360BB-0EB3-6B61-543D-F83634A71579}"/>
                  </a:ext>
                </a:extLst>
              </p:cNvPr>
              <p:cNvSpPr txBox="1"/>
              <p:nvPr/>
            </p:nvSpPr>
            <p:spPr>
              <a:xfrm>
                <a:off x="562243" y="2828864"/>
                <a:ext cx="6248692" cy="378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dirty="0"/>
                  <a:t>是一种潜在扩散模型</a:t>
                </a:r>
                <a:r>
                  <a:rPr lang="en-US" altLang="zh-CN" dirty="0"/>
                  <a:t>(Latent Diffusion Model)</a:t>
                </a:r>
              </a:p>
              <a:p>
                <a:r>
                  <a:rPr lang="zh-CN" altLang="en-US" dirty="0"/>
                  <a:t>其扩散过程是在预训练图像自编码器的潜在空间上进行的</a:t>
                </a:r>
                <a:endParaRPr lang="en-US" altLang="zh-CN" dirty="0"/>
              </a:p>
              <a:p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编码器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ℰ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的任务是将输入图像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x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映射到一个潜在向量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z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上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训练解码器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𝒟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进行解码，从而使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𝒟</m:t>
                    </m:r>
                    <m:d>
                      <m:d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对于文本到图像的生成，条件向量是由预训练的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CLIP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文本编码器生成的文本嵌入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在推理时，对随机潜码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~ 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(0</m:t>
                    </m:r>
                    <m:r>
                      <a:rPr lang="zh-CN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进行采样，并通过训练后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进行迭代去噪，直到得到一个干净的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潜码，该潜码通过解码器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𝒟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生成图像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47360BB-0EB3-6B61-543D-F83634A71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3" y="2828864"/>
                <a:ext cx="6248692" cy="3782702"/>
              </a:xfrm>
              <a:prstGeom prst="rect">
                <a:avLst/>
              </a:prstGeom>
              <a:blipFill>
                <a:blip r:embed="rId3"/>
                <a:stretch>
                  <a:fillRect l="-585" r="-585" b="-16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714E4FC-3C27-F2CF-12F0-ACA94EE17201}"/>
              </a:ext>
            </a:extLst>
          </p:cNvPr>
          <p:cNvSpPr txBox="1"/>
          <p:nvPr/>
        </p:nvSpPr>
        <p:spPr>
          <a:xfrm>
            <a:off x="7357465" y="1191950"/>
            <a:ext cx="3777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 kern="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仿宋_GB2312"/>
              </a:defRPr>
            </a:lvl1pPr>
          </a:lstStyle>
          <a:p>
            <a:r>
              <a:rPr lang="zh-CN" altLang="zh-CN" dirty="0"/>
              <a:t>去噪扩散概率模型</a:t>
            </a:r>
            <a:r>
              <a:rPr lang="en-US" altLang="zh-CN" dirty="0"/>
              <a:t>(DDPM)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28C244E-1A65-16A7-3610-B8FEBC0B405F}"/>
                  </a:ext>
                </a:extLst>
              </p:cNvPr>
              <p:cNvSpPr txBox="1"/>
              <p:nvPr/>
            </p:nvSpPr>
            <p:spPr>
              <a:xfrm>
                <a:off x="7357465" y="1732149"/>
                <a:ext cx="4465762" cy="1289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zh-CN" dirty="0"/>
                  <a:t>被训练在学习到的潜在空间内生成代码</a:t>
                </a:r>
                <a:endParaRPr lang="en-US" altLang="zh-CN" dirty="0"/>
              </a:p>
              <a:p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标量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∈{1,2</m:t>
                    </m:r>
                    <m:r>
                      <a:rPr lang="zh-CN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被均匀采样</a:t>
                </a:r>
                <a:endParaRPr lang="en-US" altLang="zh-CN" dirty="0"/>
              </a:p>
              <a:p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定义一个带噪声的潜在码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28C244E-1A65-16A7-3610-B8FEBC0B4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465" y="1732149"/>
                <a:ext cx="4465762" cy="1289712"/>
              </a:xfrm>
              <a:prstGeom prst="rect">
                <a:avLst/>
              </a:prstGeom>
              <a:blipFill>
                <a:blip r:embed="rId4"/>
                <a:stretch>
                  <a:fillRect l="-955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F8EAA0-CAA5-4865-AABE-9E3D0C165F44}"/>
                  </a:ext>
                </a:extLst>
              </p:cNvPr>
              <p:cNvSpPr txBox="1"/>
              <p:nvPr/>
            </p:nvSpPr>
            <p:spPr>
              <a:xfrm>
                <a:off x="7460054" y="3286952"/>
                <a:ext cx="41697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defRPr sz="2400" b="1" kern="100"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仿宋_GB2312"/>
                  </a:defRPr>
                </a:lvl1pPr>
              </a:lstStyle>
              <a:p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基于</a:t>
                </a:r>
                <a:r>
                  <a:rPr lang="en-US" altLang="zh-CN" kern="100" dirty="0" err="1">
                    <a:effectLst/>
                  </a:rPr>
                  <a:t>UNet</a:t>
                </a:r>
                <a:r>
                  <a:rPr lang="zh-CN" altLang="zh-CN" kern="100" dirty="0">
                    <a:effectLst/>
                    <a:cs typeface="Times New Roman" panose="02020603050405020304" pitchFamily="18" charset="0"/>
                  </a:rPr>
                  <a:t>架构的去噪网络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DF8EAA0-CAA5-4865-AABE-9E3D0C165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054" y="3286952"/>
                <a:ext cx="4169703" cy="461665"/>
              </a:xfrm>
              <a:prstGeom prst="rect">
                <a:avLst/>
              </a:prstGeom>
              <a:blipFill>
                <a:blip r:embed="rId5"/>
                <a:stretch>
                  <a:fillRect l="-233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26BA87-6A53-13FA-58EE-B7237BC64963}"/>
                  </a:ext>
                </a:extLst>
              </p:cNvPr>
              <p:cNvSpPr txBox="1"/>
              <p:nvPr/>
            </p:nvSpPr>
            <p:spPr>
              <a:xfrm>
                <a:off x="7414492" y="3856872"/>
                <a:ext cx="3964971" cy="1705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zh-CN" dirty="0"/>
                  <a:t>将噪声代码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/>
                        </m:ctrlPr>
                      </m:sSubPr>
                      <m:e>
                        <m:r>
                          <a:rPr lang="en-US" altLang="zh-CN"/>
                          <m:t>𝑧</m:t>
                        </m:r>
                      </m:e>
                      <m:sub>
                        <m:r>
                          <a:rPr lang="en-US" altLang="zh-CN"/>
                          <m:t>𝑡</m:t>
                        </m:r>
                      </m:sub>
                    </m:sSub>
                  </m:oMath>
                </a14:m>
                <a:r>
                  <a:rPr lang="zh-CN" altLang="zh-CN" dirty="0"/>
                  <a:t>、时间步长</a:t>
                </a:r>
                <a:r>
                  <a:rPr lang="en-US" altLang="zh-CN" dirty="0"/>
                  <a:t>𝑡</a:t>
                </a:r>
                <a:r>
                  <a:rPr lang="zh-CN" altLang="zh-CN" dirty="0"/>
                  <a:t>和可选条件向量</a:t>
                </a:r>
                <a14:m>
                  <m:oMath xmlns:m="http://schemas.openxmlformats.org/officeDocument/2006/math">
                    <m:r>
                      <a:rPr lang="en-US" altLang="zh-CN"/>
                      <m:t>𝑐</m:t>
                    </m:r>
                    <m:r>
                      <a:rPr lang="en-US" altLang="zh-CN"/>
                      <m:t>(</m:t>
                    </m:r>
                    <m:r>
                      <a:rPr lang="en-US" altLang="zh-CN"/>
                      <m:t>𝑦</m:t>
                    </m:r>
                    <m:r>
                      <a:rPr lang="en-US" altLang="zh-CN"/>
                      <m:t>)</m:t>
                    </m:r>
                  </m:oMath>
                </a14:m>
                <a:r>
                  <a:rPr lang="zh-CN" altLang="zh-CN" dirty="0"/>
                  <a:t>作为输入</a:t>
                </a:r>
                <a:endParaRPr lang="en-US" altLang="zh-CN" dirty="0"/>
              </a:p>
              <a:p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LDM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Latent Diffusion Model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）损失定义</a:t>
                </a:r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A26BA87-6A53-13FA-58EE-B7237BC64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492" y="3856872"/>
                <a:ext cx="3964971" cy="1705210"/>
              </a:xfrm>
              <a:prstGeom prst="rect">
                <a:avLst/>
              </a:prstGeom>
              <a:blipFill>
                <a:blip r:embed="rId6"/>
                <a:stretch>
                  <a:fillRect l="-922" r="-1229" b="-5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424EA38-402D-58CA-063B-409551366D40}"/>
                  </a:ext>
                </a:extLst>
              </p:cNvPr>
              <p:cNvSpPr txBox="1"/>
              <p:nvPr/>
            </p:nvSpPr>
            <p:spPr>
              <a:xfrm>
                <a:off x="7246284" y="5670338"/>
                <a:ext cx="4895888" cy="72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𝐿𝐷𝑀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 ∼ 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ℰ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, 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, 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 ∼ </m:t>
                          </m:r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sepChr m:val=",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, 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424EA38-402D-58CA-063B-40955136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284" y="5670338"/>
                <a:ext cx="4895888" cy="725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53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1" y="319046"/>
            <a:ext cx="7239583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分数蒸馏</a:t>
            </a: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8291A6-7EB8-3D65-04B4-D7BF92EE2C9A}"/>
              </a:ext>
            </a:extLst>
          </p:cNvPr>
          <p:cNvSpPr txBox="1"/>
          <p:nvPr/>
        </p:nvSpPr>
        <p:spPr>
          <a:xfrm>
            <a:off x="562243" y="1186936"/>
            <a:ext cx="6320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+mn-cs"/>
              </a:rPr>
              <a:t>Stable Diffusion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260682-3BFA-9898-71E4-2288CD38A367}"/>
              </a:ext>
            </a:extLst>
          </p:cNvPr>
          <p:cNvSpPr txBox="1"/>
          <p:nvPr/>
        </p:nvSpPr>
        <p:spPr>
          <a:xfrm>
            <a:off x="562243" y="1707341"/>
            <a:ext cx="7424183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kern="10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文本调节是通过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仿宋_GB2312"/>
              </a:rPr>
              <a:t>UNet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rPr>
              <a:t>网络中以不同分辨率定义的跨注意层来执行</a:t>
            </a:r>
            <a:endParaRPr kumimoji="0" lang="zh-CN" altLang="en-US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780A5D-EE76-12DE-99D1-1A49E6A255A9}"/>
              </a:ext>
            </a:extLst>
          </p:cNvPr>
          <p:cNvSpPr txBox="1"/>
          <p:nvPr/>
        </p:nvSpPr>
        <p:spPr>
          <a:xfrm>
            <a:off x="562243" y="2311409"/>
            <a:ext cx="6320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+mn-cs"/>
              </a:rPr>
              <a:t>DreamFusion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47360BB-0EB3-6B61-543D-F83634A71579}"/>
                  </a:ext>
                </a:extLst>
              </p:cNvPr>
              <p:cNvSpPr txBox="1"/>
              <p:nvPr/>
            </p:nvSpPr>
            <p:spPr>
              <a:xfrm>
                <a:off x="562243" y="2828864"/>
                <a:ext cx="6248692" cy="2535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使用扩散损失来优化</a:t>
                </a:r>
                <a:r>
                  <a:rPr kumimoji="0" lang="en-US" altLang="zh-CN" sz="18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NeRF</a:t>
                </a: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模型参数</a:t>
                </a:r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在每次迭代中，从随机的角度渲染辐射场，形成图像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对图像进行降噪处理，形成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将噪声图像传递给预训练</a:t>
                </a:r>
                <a:r>
                  <a:rPr lang="en-US" altLang="zh-CN" sz="1800" kern="100" dirty="0" err="1">
                    <a:effectLst/>
                    <a:latin typeface="Times New Roman" panose="02020603050405020304" pitchFamily="18" charset="0"/>
                    <a:ea typeface="仿宋_GB2312"/>
                  </a:rPr>
                  <a:t>UNet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模型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Imagen</a:t>
                </a:r>
                <a:endParaRPr lang="en-US" altLang="zh-CN" baseline="30000" dirty="0"/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模型输出对噪声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的预测</a:t>
                </a:r>
                <a:endParaRPr lang="en-US" altLang="zh-CN" sz="1800" kern="100" baseline="300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分数蒸馏损失由原始扩散损失的梯度定义</a:t>
                </a:r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47360BB-0EB3-6B61-543D-F83634A71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3" y="2828864"/>
                <a:ext cx="6248692" cy="2535566"/>
              </a:xfrm>
              <a:prstGeom prst="rect">
                <a:avLst/>
              </a:prstGeom>
              <a:blipFill>
                <a:blip r:embed="rId3"/>
                <a:stretch>
                  <a:fillRect l="-585" b="-2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90929CD-E1CF-4E9B-423D-87D05E5CF8BE}"/>
                  </a:ext>
                </a:extLst>
              </p:cNvPr>
              <p:cNvSpPr txBox="1"/>
              <p:nvPr/>
            </p:nvSpPr>
            <p:spPr>
              <a:xfrm>
                <a:off x="-450821" y="5457566"/>
                <a:ext cx="6320116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ϕ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𝑆𝐷𝑆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ϵ</m:t>
                              </m:r>
                            </m:e>
                          </m:d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90929CD-E1CF-4E9B-423D-87D05E5CF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0821" y="5457566"/>
                <a:ext cx="6320116" cy="708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69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平行四边形 75">
            <a:extLst>
              <a:ext uri="{FF2B5EF4-FFF2-40B4-BE49-F238E27FC236}">
                <a16:creationId xmlns:a16="http://schemas.microsoft.com/office/drawing/2014/main" id="{694580BA-9C14-4E38-9767-91CCBA234C0F}"/>
              </a:ext>
            </a:extLst>
          </p:cNvPr>
          <p:cNvSpPr/>
          <p:nvPr/>
        </p:nvSpPr>
        <p:spPr>
          <a:xfrm>
            <a:off x="-43094" y="333668"/>
            <a:ext cx="4092580" cy="649504"/>
          </a:xfrm>
          <a:prstGeom prst="parallelogram">
            <a:avLst>
              <a:gd name="adj" fmla="val 44885"/>
            </a:avLst>
          </a:prstGeom>
          <a:gradFill>
            <a:gsLst>
              <a:gs pos="0">
                <a:srgbClr val="C00000">
                  <a:alpha val="20000"/>
                </a:srgbClr>
              </a:gs>
              <a:gs pos="100000">
                <a:srgbClr val="C00000">
                  <a:alpha val="0"/>
                </a:srgbClr>
              </a:gs>
            </a:gsLst>
            <a:lin ang="0" scaled="0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991B40DB-0B08-4B7E-917E-1135C6D41A84}"/>
              </a:ext>
            </a:extLst>
          </p:cNvPr>
          <p:cNvSpPr/>
          <p:nvPr/>
        </p:nvSpPr>
        <p:spPr>
          <a:xfrm>
            <a:off x="-450821" y="299311"/>
            <a:ext cx="903992" cy="698946"/>
          </a:xfrm>
          <a:custGeom>
            <a:avLst/>
            <a:gdLst>
              <a:gd name="connsiteX0" fmla="*/ 588751 w 588750"/>
              <a:gd name="connsiteY0" fmla="*/ 14142 h 486683"/>
              <a:gd name="connsiteX1" fmla="*/ 436131 w 588750"/>
              <a:gd name="connsiteY1" fmla="*/ 14142 h 486683"/>
              <a:gd name="connsiteX2" fmla="*/ 351971 w 588750"/>
              <a:gd name="connsiteY2" fmla="*/ 97284 h 486683"/>
              <a:gd name="connsiteX3" fmla="*/ 326244 w 588750"/>
              <a:gd name="connsiteY3" fmla="*/ 39143 h 486683"/>
              <a:gd name="connsiteX4" fmla="*/ 369414 w 588750"/>
              <a:gd name="connsiteY4" fmla="*/ 23227 h 486683"/>
              <a:gd name="connsiteX5" fmla="*/ 255094 w 588750"/>
              <a:gd name="connsiteY5" fmla="*/ 22282 h 486683"/>
              <a:gd name="connsiteX6" fmla="*/ 236707 w 588750"/>
              <a:gd name="connsiteY6" fmla="*/ 96993 h 486683"/>
              <a:gd name="connsiteX7" fmla="*/ 154728 w 588750"/>
              <a:gd name="connsiteY7" fmla="*/ 14142 h 486683"/>
              <a:gd name="connsiteX8" fmla="*/ 0 w 588750"/>
              <a:gd name="connsiteY8" fmla="*/ 14142 h 486683"/>
              <a:gd name="connsiteX9" fmla="*/ 110468 w 588750"/>
              <a:gd name="connsiteY9" fmla="*/ 59493 h 486683"/>
              <a:gd name="connsiteX10" fmla="*/ 119843 w 588750"/>
              <a:gd name="connsiteY10" fmla="*/ 83984 h 486683"/>
              <a:gd name="connsiteX11" fmla="*/ 41789 w 588750"/>
              <a:gd name="connsiteY11" fmla="*/ 84348 h 486683"/>
              <a:gd name="connsiteX12" fmla="*/ 140919 w 588750"/>
              <a:gd name="connsiteY12" fmla="*/ 126863 h 486683"/>
              <a:gd name="connsiteX13" fmla="*/ 154219 w 588750"/>
              <a:gd name="connsiteY13" fmla="*/ 155934 h 486683"/>
              <a:gd name="connsiteX14" fmla="*/ 92880 w 588750"/>
              <a:gd name="connsiteY14" fmla="*/ 158187 h 486683"/>
              <a:gd name="connsiteX15" fmla="*/ 172824 w 588750"/>
              <a:gd name="connsiteY15" fmla="*/ 198668 h 486683"/>
              <a:gd name="connsiteX16" fmla="*/ 183072 w 588750"/>
              <a:gd name="connsiteY16" fmla="*/ 224686 h 486683"/>
              <a:gd name="connsiteX17" fmla="*/ 134233 w 588750"/>
              <a:gd name="connsiteY17" fmla="*/ 224686 h 486683"/>
              <a:gd name="connsiteX18" fmla="*/ 200369 w 588750"/>
              <a:gd name="connsiteY18" fmla="*/ 265457 h 486683"/>
              <a:gd name="connsiteX19" fmla="*/ 210761 w 588750"/>
              <a:gd name="connsiteY19" fmla="*/ 293728 h 486683"/>
              <a:gd name="connsiteX20" fmla="*/ 176676 w 588750"/>
              <a:gd name="connsiteY20" fmla="*/ 293728 h 486683"/>
              <a:gd name="connsiteX21" fmla="*/ 229148 w 588750"/>
              <a:gd name="connsiteY21" fmla="*/ 331011 h 486683"/>
              <a:gd name="connsiteX22" fmla="*/ 228712 w 588750"/>
              <a:gd name="connsiteY22" fmla="*/ 380140 h 486683"/>
              <a:gd name="connsiteX23" fmla="*/ 294121 w 588750"/>
              <a:gd name="connsiteY23" fmla="*/ 486684 h 486683"/>
              <a:gd name="connsiteX24" fmla="*/ 359530 w 588750"/>
              <a:gd name="connsiteY24" fmla="*/ 380140 h 486683"/>
              <a:gd name="connsiteX25" fmla="*/ 359094 w 588750"/>
              <a:gd name="connsiteY25" fmla="*/ 331011 h 486683"/>
              <a:gd name="connsiteX26" fmla="*/ 411493 w 588750"/>
              <a:gd name="connsiteY26" fmla="*/ 293728 h 486683"/>
              <a:gd name="connsiteX27" fmla="*/ 378207 w 588750"/>
              <a:gd name="connsiteY27" fmla="*/ 293728 h 486683"/>
              <a:gd name="connsiteX28" fmla="*/ 388600 w 588750"/>
              <a:gd name="connsiteY28" fmla="*/ 265384 h 486683"/>
              <a:gd name="connsiteX29" fmla="*/ 454663 w 588750"/>
              <a:gd name="connsiteY29" fmla="*/ 224686 h 486683"/>
              <a:gd name="connsiteX30" fmla="*/ 405825 w 588750"/>
              <a:gd name="connsiteY30" fmla="*/ 224686 h 486683"/>
              <a:gd name="connsiteX31" fmla="*/ 415854 w 588750"/>
              <a:gd name="connsiteY31" fmla="*/ 198813 h 486683"/>
              <a:gd name="connsiteX32" fmla="*/ 495798 w 588750"/>
              <a:gd name="connsiteY32" fmla="*/ 158332 h 486683"/>
              <a:gd name="connsiteX33" fmla="*/ 434459 w 588750"/>
              <a:gd name="connsiteY33" fmla="*/ 156152 h 486683"/>
              <a:gd name="connsiteX34" fmla="*/ 447759 w 588750"/>
              <a:gd name="connsiteY34" fmla="*/ 127081 h 486683"/>
              <a:gd name="connsiteX35" fmla="*/ 546962 w 588750"/>
              <a:gd name="connsiteY35" fmla="*/ 84493 h 486683"/>
              <a:gd name="connsiteX36" fmla="*/ 468908 w 588750"/>
              <a:gd name="connsiteY36" fmla="*/ 84493 h 486683"/>
              <a:gd name="connsiteX37" fmla="*/ 478210 w 588750"/>
              <a:gd name="connsiteY37" fmla="*/ 59929 h 486683"/>
              <a:gd name="connsiteX38" fmla="*/ 588751 w 588750"/>
              <a:gd name="connsiteY38" fmla="*/ 14651 h 486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8750" h="486683">
                <a:moveTo>
                  <a:pt x="588751" y="14142"/>
                </a:moveTo>
                <a:lnTo>
                  <a:pt x="436131" y="14142"/>
                </a:lnTo>
                <a:cubicBezTo>
                  <a:pt x="391653" y="14142"/>
                  <a:pt x="368832" y="57748"/>
                  <a:pt x="351971" y="97284"/>
                </a:cubicBezTo>
                <a:lnTo>
                  <a:pt x="326244" y="39143"/>
                </a:lnTo>
                <a:lnTo>
                  <a:pt x="369414" y="23227"/>
                </a:lnTo>
                <a:cubicBezTo>
                  <a:pt x="344195" y="-683"/>
                  <a:pt x="265487" y="-13693"/>
                  <a:pt x="255094" y="22282"/>
                </a:cubicBezTo>
                <a:lnTo>
                  <a:pt x="236707" y="96993"/>
                </a:lnTo>
                <a:cubicBezTo>
                  <a:pt x="222171" y="63344"/>
                  <a:pt x="201313" y="14142"/>
                  <a:pt x="154728" y="14142"/>
                </a:cubicBezTo>
                <a:lnTo>
                  <a:pt x="0" y="14142"/>
                </a:lnTo>
                <a:cubicBezTo>
                  <a:pt x="20131" y="49754"/>
                  <a:pt x="39318" y="62545"/>
                  <a:pt x="110468" y="59493"/>
                </a:cubicBezTo>
                <a:lnTo>
                  <a:pt x="119843" y="83984"/>
                </a:lnTo>
                <a:lnTo>
                  <a:pt x="41789" y="84348"/>
                </a:lnTo>
                <a:cubicBezTo>
                  <a:pt x="64827" y="126863"/>
                  <a:pt x="78127" y="128608"/>
                  <a:pt x="140919" y="126863"/>
                </a:cubicBezTo>
                <a:lnTo>
                  <a:pt x="154219" y="155934"/>
                </a:lnTo>
                <a:lnTo>
                  <a:pt x="92880" y="158187"/>
                </a:lnTo>
                <a:cubicBezTo>
                  <a:pt x="106107" y="188202"/>
                  <a:pt x="119916" y="201066"/>
                  <a:pt x="172824" y="198668"/>
                </a:cubicBezTo>
                <a:lnTo>
                  <a:pt x="183072" y="224686"/>
                </a:lnTo>
                <a:lnTo>
                  <a:pt x="134233" y="224686"/>
                </a:lnTo>
                <a:cubicBezTo>
                  <a:pt x="152620" y="254992"/>
                  <a:pt x="161632" y="268800"/>
                  <a:pt x="200369" y="265457"/>
                </a:cubicBezTo>
                <a:lnTo>
                  <a:pt x="210761" y="293728"/>
                </a:lnTo>
                <a:lnTo>
                  <a:pt x="176676" y="293728"/>
                </a:lnTo>
                <a:cubicBezTo>
                  <a:pt x="191211" y="326433"/>
                  <a:pt x="208363" y="327741"/>
                  <a:pt x="229148" y="331011"/>
                </a:cubicBezTo>
                <a:cubicBezTo>
                  <a:pt x="247826" y="333918"/>
                  <a:pt x="250443" y="368948"/>
                  <a:pt x="228712" y="380140"/>
                </a:cubicBezTo>
                <a:lnTo>
                  <a:pt x="294121" y="486684"/>
                </a:lnTo>
                <a:lnTo>
                  <a:pt x="359530" y="380140"/>
                </a:lnTo>
                <a:cubicBezTo>
                  <a:pt x="337727" y="368876"/>
                  <a:pt x="340416" y="333918"/>
                  <a:pt x="359094" y="331011"/>
                </a:cubicBezTo>
                <a:cubicBezTo>
                  <a:pt x="379879" y="327741"/>
                  <a:pt x="396885" y="326433"/>
                  <a:pt x="411493" y="293728"/>
                </a:cubicBezTo>
                <a:lnTo>
                  <a:pt x="378207" y="293728"/>
                </a:lnTo>
                <a:lnTo>
                  <a:pt x="388600" y="265384"/>
                </a:lnTo>
                <a:cubicBezTo>
                  <a:pt x="427264" y="268800"/>
                  <a:pt x="436276" y="254919"/>
                  <a:pt x="454663" y="224686"/>
                </a:cubicBezTo>
                <a:lnTo>
                  <a:pt x="405825" y="224686"/>
                </a:lnTo>
                <a:lnTo>
                  <a:pt x="415854" y="198813"/>
                </a:lnTo>
                <a:cubicBezTo>
                  <a:pt x="468544" y="201284"/>
                  <a:pt x="482425" y="188348"/>
                  <a:pt x="495798" y="158332"/>
                </a:cubicBezTo>
                <a:lnTo>
                  <a:pt x="434459" y="156152"/>
                </a:lnTo>
                <a:lnTo>
                  <a:pt x="447759" y="127081"/>
                </a:lnTo>
                <a:cubicBezTo>
                  <a:pt x="510551" y="128826"/>
                  <a:pt x="523851" y="127081"/>
                  <a:pt x="546962" y="84493"/>
                </a:cubicBezTo>
                <a:lnTo>
                  <a:pt x="468908" y="84493"/>
                </a:lnTo>
                <a:lnTo>
                  <a:pt x="478210" y="59929"/>
                </a:lnTo>
                <a:cubicBezTo>
                  <a:pt x="549360" y="62981"/>
                  <a:pt x="568547" y="50190"/>
                  <a:pt x="588751" y="14651"/>
                </a:cubicBezTo>
              </a:path>
            </a:pathLst>
          </a:custGeom>
          <a:solidFill>
            <a:srgbClr val="C00000"/>
          </a:solidFill>
          <a:ln w="72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阿里巴巴普惠体 M"/>
              <a:cs typeface="+mn-cs"/>
            </a:endParaRPr>
          </a:p>
        </p:txBody>
      </p:sp>
      <p:sp>
        <p:nvSpPr>
          <p:cNvPr id="78" name="Rectangle 2">
            <a:extLst>
              <a:ext uri="{FF2B5EF4-FFF2-40B4-BE49-F238E27FC236}">
                <a16:creationId xmlns:a16="http://schemas.microsoft.com/office/drawing/2014/main" id="{B20BECF7-FCBD-4951-8290-4566131980DA}"/>
              </a:ext>
            </a:extLst>
          </p:cNvPr>
          <p:cNvSpPr txBox="1">
            <a:spLocks noChangeArrowheads="1"/>
          </p:cNvSpPr>
          <p:nvPr/>
        </p:nvSpPr>
        <p:spPr>
          <a:xfrm>
            <a:off x="485751" y="319046"/>
            <a:ext cx="7239583" cy="725487"/>
          </a:xfrm>
          <a:prstGeom prst="rect">
            <a:avLst/>
          </a:prstGeom>
        </p:spPr>
        <p:txBody>
          <a:bodyPr lIns="121917" tIns="60958" rIns="121917" bIns="60958"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VectorFusion</a:t>
            </a: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9" name="d7f4448b-3673-4d0f-89ff-08ead12315f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5068934-9E21-489F-8416-C609B7E5E81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983054" y="406805"/>
            <a:ext cx="1631315" cy="530748"/>
            <a:chOff x="3312319" y="2532064"/>
            <a:chExt cx="5567363" cy="1811338"/>
          </a:xfrm>
          <a:solidFill>
            <a:srgbClr val="003F88"/>
          </a:solidFill>
        </p:grpSpPr>
        <p:sp>
          <p:nvSpPr>
            <p:cNvPr id="80" name="işļiďê">
              <a:extLst>
                <a:ext uri="{FF2B5EF4-FFF2-40B4-BE49-F238E27FC236}">
                  <a16:creationId xmlns:a16="http://schemas.microsoft.com/office/drawing/2014/main" id="{F9973498-711A-44F5-B42A-493F203A1E29}"/>
                </a:ext>
              </a:extLst>
            </p:cNvPr>
            <p:cNvSpPr/>
            <p:nvPr/>
          </p:nvSpPr>
          <p:spPr bwMode="auto">
            <a:xfrm>
              <a:off x="3801269" y="3105152"/>
              <a:ext cx="825500" cy="762000"/>
            </a:xfrm>
            <a:custGeom>
              <a:avLst/>
              <a:gdLst>
                <a:gd name="T0" fmla="*/ 154 w 159"/>
                <a:gd name="T1" fmla="*/ 43 h 146"/>
                <a:gd name="T2" fmla="*/ 133 w 159"/>
                <a:gd name="T3" fmla="*/ 41 h 146"/>
                <a:gd name="T4" fmla="*/ 159 w 159"/>
                <a:gd name="T5" fmla="*/ 25 h 146"/>
                <a:gd name="T6" fmla="*/ 133 w 159"/>
                <a:gd name="T7" fmla="*/ 24 h 146"/>
                <a:gd name="T8" fmla="*/ 97 w 159"/>
                <a:gd name="T9" fmla="*/ 38 h 146"/>
                <a:gd name="T10" fmla="*/ 106 w 159"/>
                <a:gd name="T11" fmla="*/ 24 h 146"/>
                <a:gd name="T12" fmla="*/ 72 w 159"/>
                <a:gd name="T13" fmla="*/ 34 h 146"/>
                <a:gd name="T14" fmla="*/ 66 w 159"/>
                <a:gd name="T15" fmla="*/ 36 h 146"/>
                <a:gd name="T16" fmla="*/ 0 w 159"/>
                <a:gd name="T17" fmla="*/ 23 h 146"/>
                <a:gd name="T18" fmla="*/ 28 w 159"/>
                <a:gd name="T19" fmla="*/ 34 h 146"/>
                <a:gd name="T20" fmla="*/ 30 w 159"/>
                <a:gd name="T21" fmla="*/ 41 h 146"/>
                <a:gd name="T22" fmla="*/ 11 w 159"/>
                <a:gd name="T23" fmla="*/ 40 h 146"/>
                <a:gd name="T24" fmla="*/ 41 w 159"/>
                <a:gd name="T25" fmla="*/ 60 h 146"/>
                <a:gd name="T26" fmla="*/ 24 w 159"/>
                <a:gd name="T27" fmla="*/ 60 h 146"/>
                <a:gd name="T28" fmla="*/ 46 w 159"/>
                <a:gd name="T29" fmla="*/ 79 h 146"/>
                <a:gd name="T30" fmla="*/ 35 w 159"/>
                <a:gd name="T31" fmla="*/ 78 h 146"/>
                <a:gd name="T32" fmla="*/ 54 w 159"/>
                <a:gd name="T33" fmla="*/ 92 h 146"/>
                <a:gd name="T34" fmla="*/ 54 w 159"/>
                <a:gd name="T35" fmla="*/ 96 h 146"/>
                <a:gd name="T36" fmla="*/ 46 w 159"/>
                <a:gd name="T37" fmla="*/ 96 h 146"/>
                <a:gd name="T38" fmla="*/ 64 w 159"/>
                <a:gd name="T39" fmla="*/ 108 h 146"/>
                <a:gd name="T40" fmla="*/ 64 w 159"/>
                <a:gd name="T41" fmla="*/ 114 h 146"/>
                <a:gd name="T42" fmla="*/ 60 w 159"/>
                <a:gd name="T43" fmla="*/ 115 h 146"/>
                <a:gd name="T44" fmla="*/ 81 w 159"/>
                <a:gd name="T45" fmla="*/ 146 h 146"/>
                <a:gd name="T46" fmla="*/ 103 w 159"/>
                <a:gd name="T47" fmla="*/ 117 h 146"/>
                <a:gd name="T48" fmla="*/ 98 w 159"/>
                <a:gd name="T49" fmla="*/ 114 h 146"/>
                <a:gd name="T50" fmla="*/ 99 w 159"/>
                <a:gd name="T51" fmla="*/ 107 h 146"/>
                <a:gd name="T52" fmla="*/ 115 w 159"/>
                <a:gd name="T53" fmla="*/ 97 h 146"/>
                <a:gd name="T54" fmla="*/ 112 w 159"/>
                <a:gd name="T55" fmla="*/ 92 h 146"/>
                <a:gd name="T56" fmla="*/ 131 w 159"/>
                <a:gd name="T57" fmla="*/ 79 h 146"/>
                <a:gd name="T58" fmla="*/ 119 w 159"/>
                <a:gd name="T59" fmla="*/ 79 h 146"/>
                <a:gd name="T60" fmla="*/ 117 w 159"/>
                <a:gd name="T61" fmla="*/ 75 h 146"/>
                <a:gd name="T62" fmla="*/ 141 w 159"/>
                <a:gd name="T63" fmla="*/ 59 h 146"/>
                <a:gd name="T64" fmla="*/ 125 w 159"/>
                <a:gd name="T65" fmla="*/ 58 h 146"/>
                <a:gd name="T66" fmla="*/ 124 w 159"/>
                <a:gd name="T67" fmla="*/ 54 h 146"/>
                <a:gd name="T68" fmla="*/ 154 w 159"/>
                <a:gd name="T69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9" h="146">
                  <a:moveTo>
                    <a:pt x="154" y="43"/>
                  </a:moveTo>
                  <a:cubicBezTo>
                    <a:pt x="133" y="41"/>
                    <a:pt x="133" y="41"/>
                    <a:pt x="133" y="41"/>
                  </a:cubicBezTo>
                  <a:cubicBezTo>
                    <a:pt x="137" y="34"/>
                    <a:pt x="155" y="37"/>
                    <a:pt x="159" y="25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14" y="21"/>
                    <a:pt x="107" y="39"/>
                    <a:pt x="97" y="38"/>
                  </a:cubicBezTo>
                  <a:cubicBezTo>
                    <a:pt x="88" y="29"/>
                    <a:pt x="100" y="28"/>
                    <a:pt x="106" y="24"/>
                  </a:cubicBezTo>
                  <a:cubicBezTo>
                    <a:pt x="80" y="0"/>
                    <a:pt x="72" y="32"/>
                    <a:pt x="72" y="34"/>
                  </a:cubicBezTo>
                  <a:cubicBezTo>
                    <a:pt x="71" y="37"/>
                    <a:pt x="68" y="38"/>
                    <a:pt x="66" y="36"/>
                  </a:cubicBezTo>
                  <a:cubicBezTo>
                    <a:pt x="58" y="12"/>
                    <a:pt x="33" y="22"/>
                    <a:pt x="0" y="23"/>
                  </a:cubicBezTo>
                  <a:cubicBezTo>
                    <a:pt x="8" y="31"/>
                    <a:pt x="17" y="32"/>
                    <a:pt x="28" y="34"/>
                  </a:cubicBezTo>
                  <a:cubicBezTo>
                    <a:pt x="30" y="36"/>
                    <a:pt x="32" y="38"/>
                    <a:pt x="30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9" y="58"/>
                    <a:pt x="35" y="49"/>
                    <a:pt x="41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5" y="75"/>
                    <a:pt x="41" y="68"/>
                    <a:pt x="46" y="79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40" y="90"/>
                    <a:pt x="48" y="91"/>
                    <a:pt x="54" y="92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04"/>
                    <a:pt x="57" y="109"/>
                    <a:pt x="64" y="108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81" y="146"/>
                    <a:pt x="81" y="146"/>
                    <a:pt x="81" y="146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105" y="108"/>
                    <a:pt x="111" y="106"/>
                    <a:pt x="115" y="97"/>
                  </a:cubicBezTo>
                  <a:cubicBezTo>
                    <a:pt x="114" y="95"/>
                    <a:pt x="99" y="99"/>
                    <a:pt x="112" y="92"/>
                  </a:cubicBezTo>
                  <a:cubicBezTo>
                    <a:pt x="120" y="91"/>
                    <a:pt x="125" y="85"/>
                    <a:pt x="131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7" y="78"/>
                    <a:pt x="116" y="76"/>
                    <a:pt x="117" y="75"/>
                  </a:cubicBezTo>
                  <a:cubicBezTo>
                    <a:pt x="125" y="74"/>
                    <a:pt x="137" y="70"/>
                    <a:pt x="141" y="59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22" y="57"/>
                    <a:pt x="123" y="55"/>
                    <a:pt x="124" y="54"/>
                  </a:cubicBezTo>
                  <a:cubicBezTo>
                    <a:pt x="134" y="54"/>
                    <a:pt x="145" y="50"/>
                    <a:pt x="1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1" name="i$1iḑé">
              <a:extLst>
                <a:ext uri="{FF2B5EF4-FFF2-40B4-BE49-F238E27FC236}">
                  <a16:creationId xmlns:a16="http://schemas.microsoft.com/office/drawing/2014/main" id="{97C73C10-F071-4E67-A871-5D0809B6FE17}"/>
                </a:ext>
              </a:extLst>
            </p:cNvPr>
            <p:cNvSpPr/>
            <p:nvPr/>
          </p:nvSpPr>
          <p:spPr bwMode="auto">
            <a:xfrm>
              <a:off x="3405982" y="3595689"/>
              <a:ext cx="212725" cy="168275"/>
            </a:xfrm>
            <a:custGeom>
              <a:avLst/>
              <a:gdLst>
                <a:gd name="T0" fmla="*/ 6 w 41"/>
                <a:gd name="T1" fmla="*/ 15 h 32"/>
                <a:gd name="T2" fmla="*/ 9 w 41"/>
                <a:gd name="T3" fmla="*/ 16 h 32"/>
                <a:gd name="T4" fmla="*/ 37 w 41"/>
                <a:gd name="T5" fmla="*/ 18 h 32"/>
                <a:gd name="T6" fmla="*/ 41 w 41"/>
                <a:gd name="T7" fmla="*/ 16 h 32"/>
                <a:gd name="T8" fmla="*/ 32 w 41"/>
                <a:gd name="T9" fmla="*/ 0 h 32"/>
                <a:gd name="T10" fmla="*/ 28 w 41"/>
                <a:gd name="T11" fmla="*/ 1 h 32"/>
                <a:gd name="T12" fmla="*/ 35 w 41"/>
                <a:gd name="T13" fmla="*/ 14 h 32"/>
                <a:gd name="T14" fmla="*/ 30 w 41"/>
                <a:gd name="T15" fmla="*/ 13 h 32"/>
                <a:gd name="T16" fmla="*/ 4 w 41"/>
                <a:gd name="T17" fmla="*/ 12 h 32"/>
                <a:gd name="T18" fmla="*/ 0 w 41"/>
                <a:gd name="T19" fmla="*/ 14 h 32"/>
                <a:gd name="T20" fmla="*/ 10 w 41"/>
                <a:gd name="T21" fmla="*/ 32 h 32"/>
                <a:gd name="T22" fmla="*/ 14 w 41"/>
                <a:gd name="T23" fmla="*/ 30 h 32"/>
                <a:gd name="T24" fmla="*/ 6 w 41"/>
                <a:gd name="T2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6" y="15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2" y="14"/>
                    <a:pt x="30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4" y="30"/>
                    <a:pt x="14" y="30"/>
                    <a:pt x="14" y="30"/>
                  </a:cubicBezTo>
                  <a:lnTo>
                    <a:pt x="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2" name="íSḻîdê">
              <a:extLst>
                <a:ext uri="{FF2B5EF4-FFF2-40B4-BE49-F238E27FC236}">
                  <a16:creationId xmlns:a16="http://schemas.microsoft.com/office/drawing/2014/main" id="{D845A825-EA0A-41DF-A3BC-4CB7804A241F}"/>
                </a:ext>
              </a:extLst>
            </p:cNvPr>
            <p:cNvSpPr/>
            <p:nvPr/>
          </p:nvSpPr>
          <p:spPr bwMode="auto">
            <a:xfrm>
              <a:off x="3463132" y="3700464"/>
              <a:ext cx="207963" cy="161925"/>
            </a:xfrm>
            <a:custGeom>
              <a:avLst/>
              <a:gdLst>
                <a:gd name="T0" fmla="*/ 128 w 131"/>
                <a:gd name="T1" fmla="*/ 46 h 102"/>
                <a:gd name="T2" fmla="*/ 85 w 131"/>
                <a:gd name="T3" fmla="*/ 66 h 102"/>
                <a:gd name="T4" fmla="*/ 66 w 131"/>
                <a:gd name="T5" fmla="*/ 30 h 102"/>
                <a:gd name="T6" fmla="*/ 108 w 131"/>
                <a:gd name="T7" fmla="*/ 10 h 102"/>
                <a:gd name="T8" fmla="*/ 105 w 131"/>
                <a:gd name="T9" fmla="*/ 0 h 102"/>
                <a:gd name="T10" fmla="*/ 0 w 131"/>
                <a:gd name="T11" fmla="*/ 46 h 102"/>
                <a:gd name="T12" fmla="*/ 7 w 131"/>
                <a:gd name="T13" fmla="*/ 56 h 102"/>
                <a:gd name="T14" fmla="*/ 56 w 131"/>
                <a:gd name="T15" fmla="*/ 33 h 102"/>
                <a:gd name="T16" fmla="*/ 72 w 131"/>
                <a:gd name="T17" fmla="*/ 73 h 102"/>
                <a:gd name="T18" fmla="*/ 23 w 131"/>
                <a:gd name="T19" fmla="*/ 92 h 102"/>
                <a:gd name="T20" fmla="*/ 30 w 131"/>
                <a:gd name="T21" fmla="*/ 102 h 102"/>
                <a:gd name="T22" fmla="*/ 131 w 131"/>
                <a:gd name="T23" fmla="*/ 56 h 102"/>
                <a:gd name="T24" fmla="*/ 128 w 131"/>
                <a:gd name="T25" fmla="*/ 4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128" y="46"/>
                  </a:moveTo>
                  <a:lnTo>
                    <a:pt x="85" y="66"/>
                  </a:lnTo>
                  <a:lnTo>
                    <a:pt x="66" y="30"/>
                  </a:lnTo>
                  <a:lnTo>
                    <a:pt x="108" y="10"/>
                  </a:lnTo>
                  <a:lnTo>
                    <a:pt x="105" y="0"/>
                  </a:lnTo>
                  <a:lnTo>
                    <a:pt x="0" y="46"/>
                  </a:lnTo>
                  <a:lnTo>
                    <a:pt x="7" y="56"/>
                  </a:lnTo>
                  <a:lnTo>
                    <a:pt x="56" y="33"/>
                  </a:lnTo>
                  <a:lnTo>
                    <a:pt x="72" y="73"/>
                  </a:lnTo>
                  <a:lnTo>
                    <a:pt x="23" y="92"/>
                  </a:lnTo>
                  <a:lnTo>
                    <a:pt x="30" y="102"/>
                  </a:lnTo>
                  <a:lnTo>
                    <a:pt x="131" y="56"/>
                  </a:lnTo>
                  <a:lnTo>
                    <a:pt x="12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3" name="îṩľïďè">
              <a:extLst>
                <a:ext uri="{FF2B5EF4-FFF2-40B4-BE49-F238E27FC236}">
                  <a16:creationId xmlns:a16="http://schemas.microsoft.com/office/drawing/2014/main" id="{6C2F4A1C-C6A0-4652-AFB0-7610E4058D2C}"/>
                </a:ext>
              </a:extLst>
            </p:cNvPr>
            <p:cNvSpPr/>
            <p:nvPr/>
          </p:nvSpPr>
          <p:spPr bwMode="auto">
            <a:xfrm>
              <a:off x="3520282" y="3810002"/>
              <a:ext cx="207963" cy="161925"/>
            </a:xfrm>
            <a:custGeom>
              <a:avLst/>
              <a:gdLst>
                <a:gd name="T0" fmla="*/ 72 w 131"/>
                <a:gd name="T1" fmla="*/ 76 h 102"/>
                <a:gd name="T2" fmla="*/ 85 w 131"/>
                <a:gd name="T3" fmla="*/ 69 h 102"/>
                <a:gd name="T4" fmla="*/ 66 w 131"/>
                <a:gd name="T5" fmla="*/ 30 h 102"/>
                <a:gd name="T6" fmla="*/ 98 w 131"/>
                <a:gd name="T7" fmla="*/ 17 h 102"/>
                <a:gd name="T8" fmla="*/ 118 w 131"/>
                <a:gd name="T9" fmla="*/ 56 h 102"/>
                <a:gd name="T10" fmla="*/ 131 w 131"/>
                <a:gd name="T11" fmla="*/ 53 h 102"/>
                <a:gd name="T12" fmla="*/ 105 w 131"/>
                <a:gd name="T13" fmla="*/ 0 h 102"/>
                <a:gd name="T14" fmla="*/ 0 w 131"/>
                <a:gd name="T15" fmla="*/ 50 h 102"/>
                <a:gd name="T16" fmla="*/ 30 w 131"/>
                <a:gd name="T17" fmla="*/ 102 h 102"/>
                <a:gd name="T18" fmla="*/ 39 w 131"/>
                <a:gd name="T19" fmla="*/ 96 h 102"/>
                <a:gd name="T20" fmla="*/ 20 w 131"/>
                <a:gd name="T21" fmla="*/ 53 h 102"/>
                <a:gd name="T22" fmla="*/ 52 w 131"/>
                <a:gd name="T23" fmla="*/ 36 h 102"/>
                <a:gd name="T24" fmla="*/ 72 w 131"/>
                <a:gd name="T25" fmla="*/ 7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02">
                  <a:moveTo>
                    <a:pt x="72" y="76"/>
                  </a:moveTo>
                  <a:lnTo>
                    <a:pt x="85" y="69"/>
                  </a:lnTo>
                  <a:lnTo>
                    <a:pt x="66" y="30"/>
                  </a:lnTo>
                  <a:lnTo>
                    <a:pt x="98" y="17"/>
                  </a:lnTo>
                  <a:lnTo>
                    <a:pt x="118" y="56"/>
                  </a:lnTo>
                  <a:lnTo>
                    <a:pt x="131" y="53"/>
                  </a:lnTo>
                  <a:lnTo>
                    <a:pt x="105" y="0"/>
                  </a:lnTo>
                  <a:lnTo>
                    <a:pt x="0" y="50"/>
                  </a:lnTo>
                  <a:lnTo>
                    <a:pt x="30" y="102"/>
                  </a:lnTo>
                  <a:lnTo>
                    <a:pt x="39" y="96"/>
                  </a:lnTo>
                  <a:lnTo>
                    <a:pt x="20" y="53"/>
                  </a:lnTo>
                  <a:lnTo>
                    <a:pt x="52" y="36"/>
                  </a:lnTo>
                  <a:lnTo>
                    <a:pt x="7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4" name="íṣḷîḑé">
              <a:extLst>
                <a:ext uri="{FF2B5EF4-FFF2-40B4-BE49-F238E27FC236}">
                  <a16:creationId xmlns:a16="http://schemas.microsoft.com/office/drawing/2014/main" id="{6DDA81C9-F4C0-4A64-A280-884E49C2E995}"/>
                </a:ext>
              </a:extLst>
            </p:cNvPr>
            <p:cNvSpPr/>
            <p:nvPr/>
          </p:nvSpPr>
          <p:spPr bwMode="auto">
            <a:xfrm>
              <a:off x="3602832" y="3919539"/>
              <a:ext cx="166688" cy="120650"/>
            </a:xfrm>
            <a:custGeom>
              <a:avLst/>
              <a:gdLst>
                <a:gd name="T0" fmla="*/ 32 w 32"/>
                <a:gd name="T1" fmla="*/ 3 h 23"/>
                <a:gd name="T2" fmla="*/ 30 w 32"/>
                <a:gd name="T3" fmla="*/ 0 h 23"/>
                <a:gd name="T4" fmla="*/ 13 w 32"/>
                <a:gd name="T5" fmla="*/ 16 h 23"/>
                <a:gd name="T6" fmla="*/ 10 w 32"/>
                <a:gd name="T7" fmla="*/ 19 h 23"/>
                <a:gd name="T8" fmla="*/ 7 w 32"/>
                <a:gd name="T9" fmla="*/ 20 h 23"/>
                <a:gd name="T10" fmla="*/ 5 w 32"/>
                <a:gd name="T11" fmla="*/ 19 h 23"/>
                <a:gd name="T12" fmla="*/ 4 w 32"/>
                <a:gd name="T13" fmla="*/ 16 h 23"/>
                <a:gd name="T14" fmla="*/ 7 w 32"/>
                <a:gd name="T15" fmla="*/ 11 h 23"/>
                <a:gd name="T16" fmla="*/ 5 w 32"/>
                <a:gd name="T17" fmla="*/ 10 h 23"/>
                <a:gd name="T18" fmla="*/ 0 w 32"/>
                <a:gd name="T19" fmla="*/ 16 h 23"/>
                <a:gd name="T20" fmla="*/ 2 w 32"/>
                <a:gd name="T21" fmla="*/ 21 h 23"/>
                <a:gd name="T22" fmla="*/ 6 w 32"/>
                <a:gd name="T23" fmla="*/ 23 h 23"/>
                <a:gd name="T24" fmla="*/ 10 w 32"/>
                <a:gd name="T25" fmla="*/ 22 h 23"/>
                <a:gd name="T26" fmla="*/ 15 w 32"/>
                <a:gd name="T27" fmla="*/ 18 h 23"/>
                <a:gd name="T28" fmla="*/ 32 w 32"/>
                <a:gd name="T2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23">
                  <a:moveTo>
                    <a:pt x="32" y="3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8"/>
                    <a:pt x="10" y="19"/>
                    <a:pt x="10" y="19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19"/>
                    <a:pt x="5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5"/>
                    <a:pt x="6" y="13"/>
                    <a:pt x="7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2"/>
                    <a:pt x="1" y="14"/>
                    <a:pt x="0" y="16"/>
                  </a:cubicBezTo>
                  <a:cubicBezTo>
                    <a:pt x="0" y="18"/>
                    <a:pt x="1" y="20"/>
                    <a:pt x="2" y="21"/>
                  </a:cubicBezTo>
                  <a:cubicBezTo>
                    <a:pt x="3" y="22"/>
                    <a:pt x="4" y="23"/>
                    <a:pt x="6" y="23"/>
                  </a:cubicBezTo>
                  <a:cubicBezTo>
                    <a:pt x="7" y="23"/>
                    <a:pt x="9" y="23"/>
                    <a:pt x="10" y="22"/>
                  </a:cubicBezTo>
                  <a:cubicBezTo>
                    <a:pt x="12" y="22"/>
                    <a:pt x="13" y="20"/>
                    <a:pt x="15" y="18"/>
                  </a:cubicBezTo>
                  <a:lnTo>
                    <a:pt x="3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5" name="íṡľiḍè">
              <a:extLst>
                <a:ext uri="{FF2B5EF4-FFF2-40B4-BE49-F238E27FC236}">
                  <a16:creationId xmlns:a16="http://schemas.microsoft.com/office/drawing/2014/main" id="{26896C0A-2C97-4D01-80B2-117753B30468}"/>
                </a:ext>
              </a:extLst>
            </p:cNvPr>
            <p:cNvSpPr/>
            <p:nvPr/>
          </p:nvSpPr>
          <p:spPr bwMode="auto">
            <a:xfrm>
              <a:off x="3680619" y="3946527"/>
              <a:ext cx="136525" cy="134938"/>
            </a:xfrm>
            <a:custGeom>
              <a:avLst/>
              <a:gdLst>
                <a:gd name="T0" fmla="*/ 79 w 86"/>
                <a:gd name="T1" fmla="*/ 0 h 85"/>
                <a:gd name="T2" fmla="*/ 0 w 86"/>
                <a:gd name="T3" fmla="*/ 79 h 85"/>
                <a:gd name="T4" fmla="*/ 7 w 86"/>
                <a:gd name="T5" fmla="*/ 85 h 85"/>
                <a:gd name="T6" fmla="*/ 86 w 86"/>
                <a:gd name="T7" fmla="*/ 6 h 85"/>
                <a:gd name="T8" fmla="*/ 79 w 86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79" y="0"/>
                  </a:moveTo>
                  <a:lnTo>
                    <a:pt x="0" y="79"/>
                  </a:lnTo>
                  <a:lnTo>
                    <a:pt x="7" y="85"/>
                  </a:lnTo>
                  <a:lnTo>
                    <a:pt x="86" y="6"/>
                  </a:ln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6" name="i$1îḑe">
              <a:extLst>
                <a:ext uri="{FF2B5EF4-FFF2-40B4-BE49-F238E27FC236}">
                  <a16:creationId xmlns:a16="http://schemas.microsoft.com/office/drawing/2014/main" id="{6B48E7F1-52EC-436D-B08A-19BB24544A60}"/>
                </a:ext>
              </a:extLst>
            </p:cNvPr>
            <p:cNvSpPr/>
            <p:nvPr/>
          </p:nvSpPr>
          <p:spPr bwMode="auto">
            <a:xfrm>
              <a:off x="3707607" y="3983039"/>
              <a:ext cx="166688" cy="182563"/>
            </a:xfrm>
            <a:custGeom>
              <a:avLst/>
              <a:gdLst>
                <a:gd name="T0" fmla="*/ 29 w 32"/>
                <a:gd name="T1" fmla="*/ 0 h 35"/>
                <a:gd name="T2" fmla="*/ 0 w 32"/>
                <a:gd name="T3" fmla="*/ 21 h 35"/>
                <a:gd name="T4" fmla="*/ 3 w 32"/>
                <a:gd name="T5" fmla="*/ 23 h 35"/>
                <a:gd name="T6" fmla="*/ 12 w 32"/>
                <a:gd name="T7" fmla="*/ 17 h 35"/>
                <a:gd name="T8" fmla="*/ 20 w 32"/>
                <a:gd name="T9" fmla="*/ 23 h 35"/>
                <a:gd name="T10" fmla="*/ 16 w 32"/>
                <a:gd name="T11" fmla="*/ 33 h 35"/>
                <a:gd name="T12" fmla="*/ 19 w 32"/>
                <a:gd name="T13" fmla="*/ 35 h 35"/>
                <a:gd name="T14" fmla="*/ 32 w 32"/>
                <a:gd name="T15" fmla="*/ 3 h 35"/>
                <a:gd name="T16" fmla="*/ 29 w 32"/>
                <a:gd name="T17" fmla="*/ 0 h 35"/>
                <a:gd name="T18" fmla="*/ 25 w 32"/>
                <a:gd name="T19" fmla="*/ 11 h 35"/>
                <a:gd name="T20" fmla="*/ 22 w 32"/>
                <a:gd name="T21" fmla="*/ 20 h 35"/>
                <a:gd name="T22" fmla="*/ 15 w 32"/>
                <a:gd name="T23" fmla="*/ 15 h 35"/>
                <a:gd name="T24" fmla="*/ 23 w 32"/>
                <a:gd name="T25" fmla="*/ 8 h 35"/>
                <a:gd name="T26" fmla="*/ 28 w 32"/>
                <a:gd name="T27" fmla="*/ 4 h 35"/>
                <a:gd name="T28" fmla="*/ 25 w 32"/>
                <a:gd name="T29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5">
                  <a:moveTo>
                    <a:pt x="29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29" y="0"/>
                  </a:lnTo>
                  <a:close/>
                  <a:moveTo>
                    <a:pt x="25" y="11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5" y="7"/>
                    <a:pt x="27" y="6"/>
                    <a:pt x="28" y="4"/>
                  </a:cubicBezTo>
                  <a:cubicBezTo>
                    <a:pt x="28" y="6"/>
                    <a:pt x="27" y="8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7" name="îsḻïḑê">
              <a:extLst>
                <a:ext uri="{FF2B5EF4-FFF2-40B4-BE49-F238E27FC236}">
                  <a16:creationId xmlns:a16="http://schemas.microsoft.com/office/drawing/2014/main" id="{08D04D78-577D-4022-9242-D75EF3552E88}"/>
                </a:ext>
              </a:extLst>
            </p:cNvPr>
            <p:cNvSpPr/>
            <p:nvPr/>
          </p:nvSpPr>
          <p:spPr bwMode="auto">
            <a:xfrm>
              <a:off x="3826669" y="4013202"/>
              <a:ext cx="182563" cy="198438"/>
            </a:xfrm>
            <a:custGeom>
              <a:avLst/>
              <a:gdLst>
                <a:gd name="T0" fmla="*/ 108 w 115"/>
                <a:gd name="T1" fmla="*/ 27 h 125"/>
                <a:gd name="T2" fmla="*/ 62 w 115"/>
                <a:gd name="T3" fmla="*/ 102 h 125"/>
                <a:gd name="T4" fmla="*/ 69 w 115"/>
                <a:gd name="T5" fmla="*/ 7 h 125"/>
                <a:gd name="T6" fmla="*/ 59 w 115"/>
                <a:gd name="T7" fmla="*/ 0 h 125"/>
                <a:gd name="T8" fmla="*/ 0 w 115"/>
                <a:gd name="T9" fmla="*/ 96 h 125"/>
                <a:gd name="T10" fmla="*/ 10 w 115"/>
                <a:gd name="T11" fmla="*/ 99 h 125"/>
                <a:gd name="T12" fmla="*/ 56 w 115"/>
                <a:gd name="T13" fmla="*/ 27 h 125"/>
                <a:gd name="T14" fmla="*/ 49 w 115"/>
                <a:gd name="T15" fmla="*/ 122 h 125"/>
                <a:gd name="T16" fmla="*/ 59 w 115"/>
                <a:gd name="T17" fmla="*/ 125 h 125"/>
                <a:gd name="T18" fmla="*/ 115 w 115"/>
                <a:gd name="T19" fmla="*/ 33 h 125"/>
                <a:gd name="T20" fmla="*/ 108 w 115"/>
                <a:gd name="T21" fmla="*/ 27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25">
                  <a:moveTo>
                    <a:pt x="108" y="27"/>
                  </a:moveTo>
                  <a:lnTo>
                    <a:pt x="62" y="102"/>
                  </a:lnTo>
                  <a:lnTo>
                    <a:pt x="69" y="7"/>
                  </a:lnTo>
                  <a:lnTo>
                    <a:pt x="59" y="0"/>
                  </a:lnTo>
                  <a:lnTo>
                    <a:pt x="0" y="96"/>
                  </a:lnTo>
                  <a:lnTo>
                    <a:pt x="10" y="99"/>
                  </a:lnTo>
                  <a:lnTo>
                    <a:pt x="56" y="27"/>
                  </a:lnTo>
                  <a:lnTo>
                    <a:pt x="49" y="122"/>
                  </a:lnTo>
                  <a:lnTo>
                    <a:pt x="59" y="125"/>
                  </a:lnTo>
                  <a:lnTo>
                    <a:pt x="115" y="33"/>
                  </a:lnTo>
                  <a:lnTo>
                    <a:pt x="10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8" name="îṡḻiďé">
              <a:extLst>
                <a:ext uri="{FF2B5EF4-FFF2-40B4-BE49-F238E27FC236}">
                  <a16:creationId xmlns:a16="http://schemas.microsoft.com/office/drawing/2014/main" id="{D47EEBD3-C9B6-4377-8875-C2160C4EA62C}"/>
                </a:ext>
              </a:extLst>
            </p:cNvPr>
            <p:cNvSpPr/>
            <p:nvPr/>
          </p:nvSpPr>
          <p:spPr bwMode="auto">
            <a:xfrm>
              <a:off x="3972719" y="4071939"/>
              <a:ext cx="128588" cy="176213"/>
            </a:xfrm>
            <a:custGeom>
              <a:avLst/>
              <a:gdLst>
                <a:gd name="T0" fmla="*/ 19 w 25"/>
                <a:gd name="T1" fmla="*/ 1 h 34"/>
                <a:gd name="T2" fmla="*/ 13 w 25"/>
                <a:gd name="T3" fmla="*/ 1 h 34"/>
                <a:gd name="T4" fmla="*/ 8 w 25"/>
                <a:gd name="T5" fmla="*/ 5 h 34"/>
                <a:gd name="T6" fmla="*/ 3 w 25"/>
                <a:gd name="T7" fmla="*/ 13 h 34"/>
                <a:gd name="T8" fmla="*/ 1 w 25"/>
                <a:gd name="T9" fmla="*/ 22 h 34"/>
                <a:gd name="T10" fmla="*/ 2 w 25"/>
                <a:gd name="T11" fmla="*/ 29 h 34"/>
                <a:gd name="T12" fmla="*/ 6 w 25"/>
                <a:gd name="T13" fmla="*/ 33 h 34"/>
                <a:gd name="T14" fmla="*/ 11 w 25"/>
                <a:gd name="T15" fmla="*/ 33 h 34"/>
                <a:gd name="T16" fmla="*/ 17 w 25"/>
                <a:gd name="T17" fmla="*/ 31 h 34"/>
                <a:gd name="T18" fmla="*/ 21 w 25"/>
                <a:gd name="T19" fmla="*/ 20 h 34"/>
                <a:gd name="T20" fmla="*/ 13 w 25"/>
                <a:gd name="T21" fmla="*/ 17 h 34"/>
                <a:gd name="T22" fmla="*/ 11 w 25"/>
                <a:gd name="T23" fmla="*/ 20 h 34"/>
                <a:gd name="T24" fmla="*/ 17 w 25"/>
                <a:gd name="T25" fmla="*/ 22 h 34"/>
                <a:gd name="T26" fmla="*/ 15 w 25"/>
                <a:gd name="T27" fmla="*/ 28 h 34"/>
                <a:gd name="T28" fmla="*/ 12 w 25"/>
                <a:gd name="T29" fmla="*/ 29 h 34"/>
                <a:gd name="T30" fmla="*/ 8 w 25"/>
                <a:gd name="T31" fmla="*/ 29 h 34"/>
                <a:gd name="T32" fmla="*/ 5 w 25"/>
                <a:gd name="T33" fmla="*/ 26 h 34"/>
                <a:gd name="T34" fmla="*/ 4 w 25"/>
                <a:gd name="T35" fmla="*/ 21 h 34"/>
                <a:gd name="T36" fmla="*/ 6 w 25"/>
                <a:gd name="T37" fmla="*/ 14 h 34"/>
                <a:gd name="T38" fmla="*/ 9 w 25"/>
                <a:gd name="T39" fmla="*/ 8 h 34"/>
                <a:gd name="T40" fmla="*/ 11 w 25"/>
                <a:gd name="T41" fmla="*/ 5 h 34"/>
                <a:gd name="T42" fmla="*/ 15 w 25"/>
                <a:gd name="T43" fmla="*/ 4 h 34"/>
                <a:gd name="T44" fmla="*/ 18 w 25"/>
                <a:gd name="T45" fmla="*/ 4 h 34"/>
                <a:gd name="T46" fmla="*/ 20 w 25"/>
                <a:gd name="T47" fmla="*/ 6 h 34"/>
                <a:gd name="T48" fmla="*/ 21 w 25"/>
                <a:gd name="T49" fmla="*/ 9 h 34"/>
                <a:gd name="T50" fmla="*/ 21 w 25"/>
                <a:gd name="T51" fmla="*/ 13 h 34"/>
                <a:gd name="T52" fmla="*/ 24 w 25"/>
                <a:gd name="T53" fmla="*/ 13 h 34"/>
                <a:gd name="T54" fmla="*/ 24 w 25"/>
                <a:gd name="T55" fmla="*/ 7 h 34"/>
                <a:gd name="T56" fmla="*/ 23 w 25"/>
                <a:gd name="T57" fmla="*/ 3 h 34"/>
                <a:gd name="T58" fmla="*/ 19 w 25"/>
                <a:gd name="T59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4">
                  <a:moveTo>
                    <a:pt x="19" y="1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1" y="1"/>
                    <a:pt x="9" y="3"/>
                    <a:pt x="8" y="5"/>
                  </a:cubicBezTo>
                  <a:cubicBezTo>
                    <a:pt x="6" y="7"/>
                    <a:pt x="4" y="10"/>
                    <a:pt x="3" y="13"/>
                  </a:cubicBezTo>
                  <a:cubicBezTo>
                    <a:pt x="2" y="16"/>
                    <a:pt x="1" y="19"/>
                    <a:pt x="1" y="22"/>
                  </a:cubicBezTo>
                  <a:cubicBezTo>
                    <a:pt x="0" y="25"/>
                    <a:pt x="1" y="27"/>
                    <a:pt x="2" y="29"/>
                  </a:cubicBezTo>
                  <a:cubicBezTo>
                    <a:pt x="3" y="31"/>
                    <a:pt x="4" y="32"/>
                    <a:pt x="6" y="33"/>
                  </a:cubicBezTo>
                  <a:cubicBezTo>
                    <a:pt x="8" y="34"/>
                    <a:pt x="9" y="34"/>
                    <a:pt x="11" y="33"/>
                  </a:cubicBezTo>
                  <a:cubicBezTo>
                    <a:pt x="13" y="33"/>
                    <a:pt x="15" y="32"/>
                    <a:pt x="17" y="3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0" y="30"/>
                    <a:pt x="9" y="30"/>
                    <a:pt x="8" y="29"/>
                  </a:cubicBezTo>
                  <a:cubicBezTo>
                    <a:pt x="6" y="29"/>
                    <a:pt x="5" y="28"/>
                    <a:pt x="5" y="26"/>
                  </a:cubicBezTo>
                  <a:cubicBezTo>
                    <a:pt x="4" y="25"/>
                    <a:pt x="3" y="23"/>
                    <a:pt x="4" y="21"/>
                  </a:cubicBezTo>
                  <a:cubicBezTo>
                    <a:pt x="4" y="19"/>
                    <a:pt x="4" y="17"/>
                    <a:pt x="6" y="14"/>
                  </a:cubicBezTo>
                  <a:cubicBezTo>
                    <a:pt x="7" y="12"/>
                    <a:pt x="8" y="10"/>
                    <a:pt x="9" y="8"/>
                  </a:cubicBezTo>
                  <a:cubicBezTo>
                    <a:pt x="10" y="7"/>
                    <a:pt x="11" y="6"/>
                    <a:pt x="11" y="5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20" y="5"/>
                    <a:pt x="20" y="6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2" y="10"/>
                    <a:pt x="21" y="11"/>
                    <a:pt x="21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5" y="9"/>
                    <a:pt x="24" y="7"/>
                  </a:cubicBezTo>
                  <a:cubicBezTo>
                    <a:pt x="24" y="6"/>
                    <a:pt x="24" y="4"/>
                    <a:pt x="23" y="3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89" name="iś1íḑè">
              <a:extLst>
                <a:ext uri="{FF2B5EF4-FFF2-40B4-BE49-F238E27FC236}">
                  <a16:creationId xmlns:a16="http://schemas.microsoft.com/office/drawing/2014/main" id="{42EAB4E6-9EA4-49A0-8695-452B3D66EDCE}"/>
                </a:ext>
              </a:extLst>
            </p:cNvPr>
            <p:cNvSpPr/>
            <p:nvPr/>
          </p:nvSpPr>
          <p:spPr bwMode="auto">
            <a:xfrm>
              <a:off x="4169569" y="4076702"/>
              <a:ext cx="103188" cy="177800"/>
            </a:xfrm>
            <a:custGeom>
              <a:avLst/>
              <a:gdLst>
                <a:gd name="T0" fmla="*/ 17 w 20"/>
                <a:gd name="T1" fmla="*/ 19 h 34"/>
                <a:gd name="T2" fmla="*/ 15 w 20"/>
                <a:gd name="T3" fmla="*/ 27 h 34"/>
                <a:gd name="T4" fmla="*/ 10 w 20"/>
                <a:gd name="T5" fmla="*/ 30 h 34"/>
                <a:gd name="T6" fmla="*/ 7 w 20"/>
                <a:gd name="T7" fmla="*/ 29 h 34"/>
                <a:gd name="T8" fmla="*/ 4 w 20"/>
                <a:gd name="T9" fmla="*/ 25 h 34"/>
                <a:gd name="T10" fmla="*/ 4 w 20"/>
                <a:gd name="T11" fmla="*/ 19 h 34"/>
                <a:gd name="T12" fmla="*/ 4 w 20"/>
                <a:gd name="T13" fmla="*/ 0 h 34"/>
                <a:gd name="T14" fmla="*/ 0 w 20"/>
                <a:gd name="T15" fmla="*/ 0 h 34"/>
                <a:gd name="T16" fmla="*/ 0 w 20"/>
                <a:gd name="T17" fmla="*/ 19 h 34"/>
                <a:gd name="T18" fmla="*/ 1 w 20"/>
                <a:gd name="T19" fmla="*/ 27 h 34"/>
                <a:gd name="T20" fmla="*/ 5 w 20"/>
                <a:gd name="T21" fmla="*/ 32 h 34"/>
                <a:gd name="T22" fmla="*/ 10 w 20"/>
                <a:gd name="T23" fmla="*/ 34 h 34"/>
                <a:gd name="T24" fmla="*/ 16 w 20"/>
                <a:gd name="T25" fmla="*/ 32 h 34"/>
                <a:gd name="T26" fmla="*/ 19 w 20"/>
                <a:gd name="T27" fmla="*/ 27 h 34"/>
                <a:gd name="T28" fmla="*/ 20 w 20"/>
                <a:gd name="T29" fmla="*/ 19 h 34"/>
                <a:gd name="T30" fmla="*/ 20 w 20"/>
                <a:gd name="T31" fmla="*/ 0 h 34"/>
                <a:gd name="T32" fmla="*/ 17 w 20"/>
                <a:gd name="T33" fmla="*/ 0 h 34"/>
                <a:gd name="T34" fmla="*/ 17 w 20"/>
                <a:gd name="T3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4">
                  <a:moveTo>
                    <a:pt x="17" y="19"/>
                  </a:moveTo>
                  <a:cubicBezTo>
                    <a:pt x="17" y="23"/>
                    <a:pt x="16" y="26"/>
                    <a:pt x="15" y="27"/>
                  </a:cubicBezTo>
                  <a:cubicBezTo>
                    <a:pt x="14" y="29"/>
                    <a:pt x="13" y="30"/>
                    <a:pt x="10" y="30"/>
                  </a:cubicBezTo>
                  <a:cubicBezTo>
                    <a:pt x="9" y="30"/>
                    <a:pt x="8" y="29"/>
                    <a:pt x="7" y="29"/>
                  </a:cubicBezTo>
                  <a:cubicBezTo>
                    <a:pt x="6" y="28"/>
                    <a:pt x="5" y="27"/>
                    <a:pt x="4" y="25"/>
                  </a:cubicBezTo>
                  <a:cubicBezTo>
                    <a:pt x="4" y="24"/>
                    <a:pt x="4" y="22"/>
                    <a:pt x="4" y="19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1" y="25"/>
                    <a:pt x="1" y="27"/>
                  </a:cubicBezTo>
                  <a:cubicBezTo>
                    <a:pt x="2" y="29"/>
                    <a:pt x="3" y="31"/>
                    <a:pt x="5" y="32"/>
                  </a:cubicBezTo>
                  <a:cubicBezTo>
                    <a:pt x="6" y="33"/>
                    <a:pt x="8" y="34"/>
                    <a:pt x="10" y="34"/>
                  </a:cubicBezTo>
                  <a:cubicBezTo>
                    <a:pt x="13" y="34"/>
                    <a:pt x="15" y="33"/>
                    <a:pt x="16" y="32"/>
                  </a:cubicBezTo>
                  <a:cubicBezTo>
                    <a:pt x="18" y="31"/>
                    <a:pt x="19" y="29"/>
                    <a:pt x="19" y="27"/>
                  </a:cubicBezTo>
                  <a:cubicBezTo>
                    <a:pt x="20" y="25"/>
                    <a:pt x="20" y="22"/>
                    <a:pt x="20" y="1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0" name="iṣļíḓè">
              <a:extLst>
                <a:ext uri="{FF2B5EF4-FFF2-40B4-BE49-F238E27FC236}">
                  <a16:creationId xmlns:a16="http://schemas.microsoft.com/office/drawing/2014/main" id="{13CF3217-EB21-4D20-AE02-E2163EC2B08B}"/>
                </a:ext>
              </a:extLst>
            </p:cNvPr>
            <p:cNvSpPr/>
            <p:nvPr/>
          </p:nvSpPr>
          <p:spPr bwMode="auto">
            <a:xfrm>
              <a:off x="4288632" y="4060827"/>
              <a:ext cx="125413" cy="182563"/>
            </a:xfrm>
            <a:custGeom>
              <a:avLst/>
              <a:gdLst>
                <a:gd name="T0" fmla="*/ 53 w 79"/>
                <a:gd name="T1" fmla="*/ 0 h 115"/>
                <a:gd name="T2" fmla="*/ 62 w 79"/>
                <a:gd name="T3" fmla="*/ 86 h 115"/>
                <a:gd name="T4" fmla="*/ 10 w 79"/>
                <a:gd name="T5" fmla="*/ 3 h 115"/>
                <a:gd name="T6" fmla="*/ 0 w 79"/>
                <a:gd name="T7" fmla="*/ 7 h 115"/>
                <a:gd name="T8" fmla="*/ 13 w 79"/>
                <a:gd name="T9" fmla="*/ 115 h 115"/>
                <a:gd name="T10" fmla="*/ 23 w 79"/>
                <a:gd name="T11" fmla="*/ 115 h 115"/>
                <a:gd name="T12" fmla="*/ 13 w 79"/>
                <a:gd name="T13" fmla="*/ 30 h 115"/>
                <a:gd name="T14" fmla="*/ 66 w 79"/>
                <a:gd name="T15" fmla="*/ 109 h 115"/>
                <a:gd name="T16" fmla="*/ 79 w 79"/>
                <a:gd name="T17" fmla="*/ 109 h 115"/>
                <a:gd name="T18" fmla="*/ 62 w 79"/>
                <a:gd name="T19" fmla="*/ 0 h 115"/>
                <a:gd name="T20" fmla="*/ 53 w 79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5">
                  <a:moveTo>
                    <a:pt x="53" y="0"/>
                  </a:moveTo>
                  <a:lnTo>
                    <a:pt x="62" y="86"/>
                  </a:lnTo>
                  <a:lnTo>
                    <a:pt x="10" y="3"/>
                  </a:lnTo>
                  <a:lnTo>
                    <a:pt x="0" y="7"/>
                  </a:lnTo>
                  <a:lnTo>
                    <a:pt x="13" y="115"/>
                  </a:lnTo>
                  <a:lnTo>
                    <a:pt x="23" y="115"/>
                  </a:lnTo>
                  <a:lnTo>
                    <a:pt x="13" y="30"/>
                  </a:lnTo>
                  <a:lnTo>
                    <a:pt x="66" y="109"/>
                  </a:lnTo>
                  <a:lnTo>
                    <a:pt x="79" y="109"/>
                  </a:lnTo>
                  <a:lnTo>
                    <a:pt x="62" y="0"/>
                  </a:lnTo>
                  <a:lnTo>
                    <a:pt x="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1" name="íśḷîḑê">
              <a:extLst>
                <a:ext uri="{FF2B5EF4-FFF2-40B4-BE49-F238E27FC236}">
                  <a16:creationId xmlns:a16="http://schemas.microsoft.com/office/drawing/2014/main" id="{A7B23F58-F463-44D3-93D2-CF97D4D8BB2B}"/>
                </a:ext>
              </a:extLst>
            </p:cNvPr>
            <p:cNvSpPr/>
            <p:nvPr/>
          </p:nvSpPr>
          <p:spPr bwMode="auto">
            <a:xfrm>
              <a:off x="4398169" y="4029077"/>
              <a:ext cx="73025" cy="173038"/>
            </a:xfrm>
            <a:custGeom>
              <a:avLst/>
              <a:gdLst>
                <a:gd name="T0" fmla="*/ 0 w 46"/>
                <a:gd name="T1" fmla="*/ 4 h 109"/>
                <a:gd name="T2" fmla="*/ 36 w 46"/>
                <a:gd name="T3" fmla="*/ 109 h 109"/>
                <a:gd name="T4" fmla="*/ 46 w 46"/>
                <a:gd name="T5" fmla="*/ 106 h 109"/>
                <a:gd name="T6" fmla="*/ 10 w 46"/>
                <a:gd name="T7" fmla="*/ 0 h 109"/>
                <a:gd name="T8" fmla="*/ 0 w 46"/>
                <a:gd name="T9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09">
                  <a:moveTo>
                    <a:pt x="0" y="4"/>
                  </a:moveTo>
                  <a:lnTo>
                    <a:pt x="36" y="109"/>
                  </a:lnTo>
                  <a:lnTo>
                    <a:pt x="46" y="106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2" name="ïSḻiḋé">
              <a:extLst>
                <a:ext uri="{FF2B5EF4-FFF2-40B4-BE49-F238E27FC236}">
                  <a16:creationId xmlns:a16="http://schemas.microsoft.com/office/drawing/2014/main" id="{DA2CC3DF-EEE2-427A-BA71-9BAC912CDCB2}"/>
                </a:ext>
              </a:extLst>
            </p:cNvPr>
            <p:cNvSpPr/>
            <p:nvPr/>
          </p:nvSpPr>
          <p:spPr bwMode="auto">
            <a:xfrm>
              <a:off x="4423569" y="3992564"/>
              <a:ext cx="125413" cy="188913"/>
            </a:xfrm>
            <a:custGeom>
              <a:avLst/>
              <a:gdLst>
                <a:gd name="T0" fmla="*/ 17 w 24"/>
                <a:gd name="T1" fmla="*/ 1 h 36"/>
                <a:gd name="T2" fmla="*/ 20 w 24"/>
                <a:gd name="T3" fmla="*/ 26 h 36"/>
                <a:gd name="T4" fmla="*/ 21 w 24"/>
                <a:gd name="T5" fmla="*/ 32 h 36"/>
                <a:gd name="T6" fmla="*/ 18 w 24"/>
                <a:gd name="T7" fmla="*/ 27 h 36"/>
                <a:gd name="T8" fmla="*/ 3 w 24"/>
                <a:gd name="T9" fmla="*/ 7 h 36"/>
                <a:gd name="T10" fmla="*/ 0 w 24"/>
                <a:gd name="T11" fmla="*/ 8 h 36"/>
                <a:gd name="T12" fmla="*/ 21 w 24"/>
                <a:gd name="T13" fmla="*/ 36 h 36"/>
                <a:gd name="T14" fmla="*/ 24 w 24"/>
                <a:gd name="T15" fmla="*/ 35 h 36"/>
                <a:gd name="T16" fmla="*/ 19 w 24"/>
                <a:gd name="T17" fmla="*/ 0 h 36"/>
                <a:gd name="T18" fmla="*/ 17 w 24"/>
                <a:gd name="T19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36">
                  <a:moveTo>
                    <a:pt x="17" y="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8"/>
                    <a:pt x="21" y="30"/>
                    <a:pt x="21" y="32"/>
                  </a:cubicBezTo>
                  <a:cubicBezTo>
                    <a:pt x="20" y="30"/>
                    <a:pt x="19" y="29"/>
                    <a:pt x="18" y="2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3" name="íṣ1ïďe">
              <a:extLst>
                <a:ext uri="{FF2B5EF4-FFF2-40B4-BE49-F238E27FC236}">
                  <a16:creationId xmlns:a16="http://schemas.microsoft.com/office/drawing/2014/main" id="{60F46990-A256-4616-BCCD-8DB9965FA968}"/>
                </a:ext>
              </a:extLst>
            </p:cNvPr>
            <p:cNvSpPr/>
            <p:nvPr/>
          </p:nvSpPr>
          <p:spPr bwMode="auto">
            <a:xfrm>
              <a:off x="4537869" y="3951289"/>
              <a:ext cx="155575" cy="177800"/>
            </a:xfrm>
            <a:custGeom>
              <a:avLst/>
              <a:gdLst>
                <a:gd name="T0" fmla="*/ 62 w 98"/>
                <a:gd name="T1" fmla="*/ 99 h 112"/>
                <a:gd name="T2" fmla="*/ 40 w 98"/>
                <a:gd name="T3" fmla="*/ 66 h 112"/>
                <a:gd name="T4" fmla="*/ 66 w 98"/>
                <a:gd name="T5" fmla="*/ 49 h 112"/>
                <a:gd name="T6" fmla="*/ 59 w 98"/>
                <a:gd name="T7" fmla="*/ 39 h 112"/>
                <a:gd name="T8" fmla="*/ 33 w 98"/>
                <a:gd name="T9" fmla="*/ 56 h 112"/>
                <a:gd name="T10" fmla="*/ 13 w 98"/>
                <a:gd name="T11" fmla="*/ 26 h 112"/>
                <a:gd name="T12" fmla="*/ 40 w 98"/>
                <a:gd name="T13" fmla="*/ 10 h 112"/>
                <a:gd name="T14" fmla="*/ 33 w 98"/>
                <a:gd name="T15" fmla="*/ 0 h 112"/>
                <a:gd name="T16" fmla="*/ 0 w 98"/>
                <a:gd name="T17" fmla="*/ 20 h 112"/>
                <a:gd name="T18" fmla="*/ 62 w 98"/>
                <a:gd name="T19" fmla="*/ 112 h 112"/>
                <a:gd name="T20" fmla="*/ 98 w 98"/>
                <a:gd name="T21" fmla="*/ 92 h 112"/>
                <a:gd name="T22" fmla="*/ 89 w 98"/>
                <a:gd name="T23" fmla="*/ 79 h 112"/>
                <a:gd name="T24" fmla="*/ 62 w 98"/>
                <a:gd name="T25" fmla="*/ 9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12">
                  <a:moveTo>
                    <a:pt x="62" y="99"/>
                  </a:moveTo>
                  <a:lnTo>
                    <a:pt x="40" y="66"/>
                  </a:lnTo>
                  <a:lnTo>
                    <a:pt x="66" y="49"/>
                  </a:lnTo>
                  <a:lnTo>
                    <a:pt x="59" y="39"/>
                  </a:lnTo>
                  <a:lnTo>
                    <a:pt x="33" y="56"/>
                  </a:lnTo>
                  <a:lnTo>
                    <a:pt x="13" y="26"/>
                  </a:lnTo>
                  <a:lnTo>
                    <a:pt x="40" y="10"/>
                  </a:lnTo>
                  <a:lnTo>
                    <a:pt x="33" y="0"/>
                  </a:lnTo>
                  <a:lnTo>
                    <a:pt x="0" y="20"/>
                  </a:lnTo>
                  <a:lnTo>
                    <a:pt x="62" y="112"/>
                  </a:lnTo>
                  <a:lnTo>
                    <a:pt x="98" y="92"/>
                  </a:lnTo>
                  <a:lnTo>
                    <a:pt x="89" y="79"/>
                  </a:lnTo>
                  <a:lnTo>
                    <a:pt x="62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4" name="î$ľîḓe">
              <a:extLst>
                <a:ext uri="{FF2B5EF4-FFF2-40B4-BE49-F238E27FC236}">
                  <a16:creationId xmlns:a16="http://schemas.microsoft.com/office/drawing/2014/main" id="{F0F7D286-331C-41F4-A082-69C864A633F3}"/>
                </a:ext>
              </a:extLst>
            </p:cNvPr>
            <p:cNvSpPr/>
            <p:nvPr/>
          </p:nvSpPr>
          <p:spPr bwMode="auto">
            <a:xfrm>
              <a:off x="4610894" y="3894139"/>
              <a:ext cx="187325" cy="177800"/>
            </a:xfrm>
            <a:custGeom>
              <a:avLst/>
              <a:gdLst>
                <a:gd name="T0" fmla="*/ 22 w 36"/>
                <a:gd name="T1" fmla="*/ 16 h 34"/>
                <a:gd name="T2" fmla="*/ 20 w 36"/>
                <a:gd name="T3" fmla="*/ 16 h 34"/>
                <a:gd name="T4" fmla="*/ 22 w 36"/>
                <a:gd name="T5" fmla="*/ 11 h 34"/>
                <a:gd name="T6" fmla="*/ 19 w 36"/>
                <a:gd name="T7" fmla="*/ 5 h 34"/>
                <a:gd name="T8" fmla="*/ 15 w 36"/>
                <a:gd name="T9" fmla="*/ 2 h 34"/>
                <a:gd name="T10" fmla="*/ 12 w 36"/>
                <a:gd name="T11" fmla="*/ 0 h 34"/>
                <a:gd name="T12" fmla="*/ 8 w 36"/>
                <a:gd name="T13" fmla="*/ 2 h 34"/>
                <a:gd name="T14" fmla="*/ 0 w 36"/>
                <a:gd name="T15" fmla="*/ 7 h 34"/>
                <a:gd name="T16" fmla="*/ 21 w 36"/>
                <a:gd name="T17" fmla="*/ 34 h 34"/>
                <a:gd name="T18" fmla="*/ 23 w 36"/>
                <a:gd name="T19" fmla="*/ 33 h 34"/>
                <a:gd name="T20" fmla="*/ 14 w 36"/>
                <a:gd name="T21" fmla="*/ 21 h 34"/>
                <a:gd name="T22" fmla="*/ 16 w 36"/>
                <a:gd name="T23" fmla="*/ 19 h 34"/>
                <a:gd name="T24" fmla="*/ 18 w 36"/>
                <a:gd name="T25" fmla="*/ 18 h 34"/>
                <a:gd name="T26" fmla="*/ 19 w 36"/>
                <a:gd name="T27" fmla="*/ 18 h 34"/>
                <a:gd name="T28" fmla="*/ 22 w 36"/>
                <a:gd name="T29" fmla="*/ 19 h 34"/>
                <a:gd name="T30" fmla="*/ 26 w 36"/>
                <a:gd name="T31" fmla="*/ 22 h 34"/>
                <a:gd name="T32" fmla="*/ 33 w 36"/>
                <a:gd name="T33" fmla="*/ 26 h 34"/>
                <a:gd name="T34" fmla="*/ 36 w 36"/>
                <a:gd name="T35" fmla="*/ 24 h 34"/>
                <a:gd name="T36" fmla="*/ 27 w 36"/>
                <a:gd name="T37" fmla="*/ 19 h 34"/>
                <a:gd name="T38" fmla="*/ 22 w 36"/>
                <a:gd name="T39" fmla="*/ 16 h 34"/>
                <a:gd name="T40" fmla="*/ 18 w 36"/>
                <a:gd name="T41" fmla="*/ 12 h 34"/>
                <a:gd name="T42" fmla="*/ 16 w 36"/>
                <a:gd name="T43" fmla="*/ 14 h 34"/>
                <a:gd name="T44" fmla="*/ 12 w 36"/>
                <a:gd name="T45" fmla="*/ 18 h 34"/>
                <a:gd name="T46" fmla="*/ 5 w 36"/>
                <a:gd name="T47" fmla="*/ 9 h 34"/>
                <a:gd name="T48" fmla="*/ 10 w 36"/>
                <a:gd name="T49" fmla="*/ 5 h 34"/>
                <a:gd name="T50" fmla="*/ 14 w 36"/>
                <a:gd name="T51" fmla="*/ 4 h 34"/>
                <a:gd name="T52" fmla="*/ 17 w 36"/>
                <a:gd name="T53" fmla="*/ 7 h 34"/>
                <a:gd name="T54" fmla="*/ 18 w 36"/>
                <a:gd name="T55" fmla="*/ 10 h 34"/>
                <a:gd name="T56" fmla="*/ 18 w 36"/>
                <a:gd name="T57" fmla="*/ 1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34"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4"/>
                    <a:pt x="22" y="13"/>
                    <a:pt x="22" y="11"/>
                  </a:cubicBezTo>
                  <a:cubicBezTo>
                    <a:pt x="22" y="9"/>
                    <a:pt x="21" y="7"/>
                    <a:pt x="19" y="5"/>
                  </a:cubicBezTo>
                  <a:cubicBezTo>
                    <a:pt x="18" y="4"/>
                    <a:pt x="17" y="3"/>
                    <a:pt x="15" y="2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7" y="18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3" y="20"/>
                    <a:pt x="24" y="21"/>
                    <a:pt x="26" y="22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4" y="17"/>
                    <a:pt x="22" y="16"/>
                  </a:cubicBezTo>
                  <a:close/>
                  <a:moveTo>
                    <a:pt x="18" y="12"/>
                  </a:moveTo>
                  <a:cubicBezTo>
                    <a:pt x="18" y="13"/>
                    <a:pt x="17" y="14"/>
                    <a:pt x="16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8" y="9"/>
                    <a:pt x="18" y="10"/>
                  </a:cubicBezTo>
                  <a:cubicBezTo>
                    <a:pt x="19" y="11"/>
                    <a:pt x="19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5" name="íṧḷîḑê">
              <a:extLst>
                <a:ext uri="{FF2B5EF4-FFF2-40B4-BE49-F238E27FC236}">
                  <a16:creationId xmlns:a16="http://schemas.microsoft.com/office/drawing/2014/main" id="{C4BC6D69-D7FF-404F-84D0-BF2AF7A4CC64}"/>
                </a:ext>
              </a:extLst>
            </p:cNvPr>
            <p:cNvSpPr/>
            <p:nvPr/>
          </p:nvSpPr>
          <p:spPr bwMode="auto">
            <a:xfrm>
              <a:off x="4699794" y="3836989"/>
              <a:ext cx="176213" cy="139700"/>
            </a:xfrm>
            <a:custGeom>
              <a:avLst/>
              <a:gdLst>
                <a:gd name="T0" fmla="*/ 28 w 34"/>
                <a:gd name="T1" fmla="*/ 10 h 27"/>
                <a:gd name="T2" fmla="*/ 24 w 34"/>
                <a:gd name="T3" fmla="*/ 8 h 27"/>
                <a:gd name="T4" fmla="*/ 19 w 34"/>
                <a:gd name="T5" fmla="*/ 9 h 27"/>
                <a:gd name="T6" fmla="*/ 14 w 34"/>
                <a:gd name="T7" fmla="*/ 12 h 27"/>
                <a:gd name="T8" fmla="*/ 10 w 34"/>
                <a:gd name="T9" fmla="*/ 14 h 27"/>
                <a:gd name="T10" fmla="*/ 7 w 34"/>
                <a:gd name="T11" fmla="*/ 13 h 27"/>
                <a:gd name="T12" fmla="*/ 4 w 34"/>
                <a:gd name="T13" fmla="*/ 10 h 27"/>
                <a:gd name="T14" fmla="*/ 5 w 34"/>
                <a:gd name="T15" fmla="*/ 6 h 27"/>
                <a:gd name="T16" fmla="*/ 9 w 34"/>
                <a:gd name="T17" fmla="*/ 4 h 27"/>
                <a:gd name="T18" fmla="*/ 14 w 34"/>
                <a:gd name="T19" fmla="*/ 5 h 27"/>
                <a:gd name="T20" fmla="*/ 15 w 34"/>
                <a:gd name="T21" fmla="*/ 3 h 27"/>
                <a:gd name="T22" fmla="*/ 10 w 34"/>
                <a:gd name="T23" fmla="*/ 1 h 27"/>
                <a:gd name="T24" fmla="*/ 5 w 34"/>
                <a:gd name="T25" fmla="*/ 1 h 27"/>
                <a:gd name="T26" fmla="*/ 2 w 34"/>
                <a:gd name="T27" fmla="*/ 4 h 27"/>
                <a:gd name="T28" fmla="*/ 0 w 34"/>
                <a:gd name="T29" fmla="*/ 8 h 27"/>
                <a:gd name="T30" fmla="*/ 2 w 34"/>
                <a:gd name="T31" fmla="*/ 13 h 27"/>
                <a:gd name="T32" fmla="*/ 5 w 34"/>
                <a:gd name="T33" fmla="*/ 16 h 27"/>
                <a:gd name="T34" fmla="*/ 9 w 34"/>
                <a:gd name="T35" fmla="*/ 18 h 27"/>
                <a:gd name="T36" fmla="*/ 14 w 34"/>
                <a:gd name="T37" fmla="*/ 17 h 27"/>
                <a:gd name="T38" fmla="*/ 18 w 34"/>
                <a:gd name="T39" fmla="*/ 15 h 27"/>
                <a:gd name="T40" fmla="*/ 21 w 34"/>
                <a:gd name="T41" fmla="*/ 12 h 27"/>
                <a:gd name="T42" fmla="*/ 24 w 34"/>
                <a:gd name="T43" fmla="*/ 11 h 27"/>
                <a:gd name="T44" fmla="*/ 27 w 34"/>
                <a:gd name="T45" fmla="*/ 12 h 27"/>
                <a:gd name="T46" fmla="*/ 29 w 34"/>
                <a:gd name="T47" fmla="*/ 14 h 27"/>
                <a:gd name="T48" fmla="*/ 30 w 34"/>
                <a:gd name="T49" fmla="*/ 17 h 27"/>
                <a:gd name="T50" fmla="*/ 29 w 34"/>
                <a:gd name="T51" fmla="*/ 20 h 27"/>
                <a:gd name="T52" fmla="*/ 26 w 34"/>
                <a:gd name="T53" fmla="*/ 22 h 27"/>
                <a:gd name="T54" fmla="*/ 23 w 34"/>
                <a:gd name="T55" fmla="*/ 23 h 27"/>
                <a:gd name="T56" fmla="*/ 19 w 34"/>
                <a:gd name="T57" fmla="*/ 22 h 27"/>
                <a:gd name="T58" fmla="*/ 17 w 34"/>
                <a:gd name="T59" fmla="*/ 24 h 27"/>
                <a:gd name="T60" fmla="*/ 23 w 34"/>
                <a:gd name="T61" fmla="*/ 26 h 27"/>
                <a:gd name="T62" fmla="*/ 29 w 34"/>
                <a:gd name="T63" fmla="*/ 26 h 27"/>
                <a:gd name="T64" fmla="*/ 33 w 34"/>
                <a:gd name="T65" fmla="*/ 22 h 27"/>
                <a:gd name="T66" fmla="*/ 34 w 34"/>
                <a:gd name="T67" fmla="*/ 18 h 27"/>
                <a:gd name="T68" fmla="*/ 32 w 34"/>
                <a:gd name="T69" fmla="*/ 13 h 27"/>
                <a:gd name="T70" fmla="*/ 28 w 34"/>
                <a:gd name="T7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" h="27">
                  <a:moveTo>
                    <a:pt x="28" y="10"/>
                  </a:moveTo>
                  <a:cubicBezTo>
                    <a:pt x="27" y="9"/>
                    <a:pt x="25" y="8"/>
                    <a:pt x="24" y="8"/>
                  </a:cubicBezTo>
                  <a:cubicBezTo>
                    <a:pt x="22" y="8"/>
                    <a:pt x="20" y="8"/>
                    <a:pt x="19" y="9"/>
                  </a:cubicBezTo>
                  <a:cubicBezTo>
                    <a:pt x="18" y="9"/>
                    <a:pt x="16" y="10"/>
                    <a:pt x="14" y="12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8" y="14"/>
                    <a:pt x="7" y="13"/>
                  </a:cubicBezTo>
                  <a:cubicBezTo>
                    <a:pt x="5" y="13"/>
                    <a:pt x="5" y="12"/>
                    <a:pt x="4" y="10"/>
                  </a:cubicBezTo>
                  <a:cubicBezTo>
                    <a:pt x="4" y="9"/>
                    <a:pt x="4" y="8"/>
                    <a:pt x="5" y="6"/>
                  </a:cubicBezTo>
                  <a:cubicBezTo>
                    <a:pt x="6" y="5"/>
                    <a:pt x="7" y="4"/>
                    <a:pt x="9" y="4"/>
                  </a:cubicBezTo>
                  <a:cubicBezTo>
                    <a:pt x="10" y="4"/>
                    <a:pt x="12" y="4"/>
                    <a:pt x="14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2"/>
                    <a:pt x="12" y="1"/>
                    <a:pt x="10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4" y="2"/>
                    <a:pt x="2" y="3"/>
                    <a:pt x="2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3" y="14"/>
                    <a:pt x="4" y="15"/>
                    <a:pt x="5" y="16"/>
                  </a:cubicBezTo>
                  <a:cubicBezTo>
                    <a:pt x="7" y="17"/>
                    <a:pt x="8" y="17"/>
                    <a:pt x="9" y="18"/>
                  </a:cubicBezTo>
                  <a:cubicBezTo>
                    <a:pt x="11" y="18"/>
                    <a:pt x="12" y="18"/>
                    <a:pt x="14" y="17"/>
                  </a:cubicBezTo>
                  <a:cubicBezTo>
                    <a:pt x="15" y="17"/>
                    <a:pt x="16" y="16"/>
                    <a:pt x="18" y="15"/>
                  </a:cubicBezTo>
                  <a:cubicBezTo>
                    <a:pt x="20" y="13"/>
                    <a:pt x="21" y="12"/>
                    <a:pt x="21" y="12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7" y="12"/>
                  </a:cubicBezTo>
                  <a:cubicBezTo>
                    <a:pt x="28" y="13"/>
                    <a:pt x="29" y="14"/>
                    <a:pt x="29" y="14"/>
                  </a:cubicBezTo>
                  <a:cubicBezTo>
                    <a:pt x="30" y="15"/>
                    <a:pt x="30" y="16"/>
                    <a:pt x="30" y="17"/>
                  </a:cubicBezTo>
                  <a:cubicBezTo>
                    <a:pt x="30" y="18"/>
                    <a:pt x="30" y="19"/>
                    <a:pt x="29" y="20"/>
                  </a:cubicBezTo>
                  <a:cubicBezTo>
                    <a:pt x="28" y="21"/>
                    <a:pt x="27" y="22"/>
                    <a:pt x="26" y="22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2"/>
                    <a:pt x="19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5"/>
                    <a:pt x="21" y="26"/>
                    <a:pt x="23" y="26"/>
                  </a:cubicBezTo>
                  <a:cubicBezTo>
                    <a:pt x="25" y="27"/>
                    <a:pt x="27" y="26"/>
                    <a:pt x="29" y="26"/>
                  </a:cubicBezTo>
                  <a:cubicBezTo>
                    <a:pt x="30" y="25"/>
                    <a:pt x="31" y="24"/>
                    <a:pt x="33" y="22"/>
                  </a:cubicBezTo>
                  <a:cubicBezTo>
                    <a:pt x="33" y="21"/>
                    <a:pt x="34" y="19"/>
                    <a:pt x="34" y="18"/>
                  </a:cubicBezTo>
                  <a:cubicBezTo>
                    <a:pt x="34" y="16"/>
                    <a:pt x="33" y="15"/>
                    <a:pt x="32" y="13"/>
                  </a:cubicBezTo>
                  <a:cubicBezTo>
                    <a:pt x="31" y="12"/>
                    <a:pt x="30" y="11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6" name="îsľîḑè">
              <a:extLst>
                <a:ext uri="{FF2B5EF4-FFF2-40B4-BE49-F238E27FC236}">
                  <a16:creationId xmlns:a16="http://schemas.microsoft.com/office/drawing/2014/main" id="{929ABF9B-AA1D-4D59-BAC9-58FE6E88621F}"/>
                </a:ext>
              </a:extLst>
            </p:cNvPr>
            <p:cNvSpPr/>
            <p:nvPr/>
          </p:nvSpPr>
          <p:spPr bwMode="auto">
            <a:xfrm>
              <a:off x="4756944" y="3779839"/>
              <a:ext cx="171450" cy="98425"/>
            </a:xfrm>
            <a:custGeom>
              <a:avLst/>
              <a:gdLst>
                <a:gd name="T0" fmla="*/ 0 w 108"/>
                <a:gd name="T1" fmla="*/ 9 h 62"/>
                <a:gd name="T2" fmla="*/ 101 w 108"/>
                <a:gd name="T3" fmla="*/ 62 h 62"/>
                <a:gd name="T4" fmla="*/ 108 w 108"/>
                <a:gd name="T5" fmla="*/ 52 h 62"/>
                <a:gd name="T6" fmla="*/ 6 w 108"/>
                <a:gd name="T7" fmla="*/ 0 h 62"/>
                <a:gd name="T8" fmla="*/ 0 w 108"/>
                <a:gd name="T9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62">
                  <a:moveTo>
                    <a:pt x="0" y="9"/>
                  </a:moveTo>
                  <a:lnTo>
                    <a:pt x="101" y="62"/>
                  </a:lnTo>
                  <a:lnTo>
                    <a:pt x="108" y="52"/>
                  </a:lnTo>
                  <a:lnTo>
                    <a:pt x="6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7" name="íSḻiḋê">
              <a:extLst>
                <a:ext uri="{FF2B5EF4-FFF2-40B4-BE49-F238E27FC236}">
                  <a16:creationId xmlns:a16="http://schemas.microsoft.com/office/drawing/2014/main" id="{F326C25F-FEE0-4EA1-B4C6-088AB1BBE609}"/>
                </a:ext>
              </a:extLst>
            </p:cNvPr>
            <p:cNvSpPr/>
            <p:nvPr/>
          </p:nvSpPr>
          <p:spPr bwMode="auto">
            <a:xfrm>
              <a:off x="4782344" y="3675064"/>
              <a:ext cx="187325" cy="125413"/>
            </a:xfrm>
            <a:custGeom>
              <a:avLst/>
              <a:gdLst>
                <a:gd name="T0" fmla="*/ 39 w 118"/>
                <a:gd name="T1" fmla="*/ 6 h 79"/>
                <a:gd name="T2" fmla="*/ 26 w 118"/>
                <a:gd name="T3" fmla="*/ 0 h 79"/>
                <a:gd name="T4" fmla="*/ 0 w 118"/>
                <a:gd name="T5" fmla="*/ 52 h 79"/>
                <a:gd name="T6" fmla="*/ 13 w 118"/>
                <a:gd name="T7" fmla="*/ 59 h 79"/>
                <a:gd name="T8" fmla="*/ 23 w 118"/>
                <a:gd name="T9" fmla="*/ 36 h 79"/>
                <a:gd name="T10" fmla="*/ 115 w 118"/>
                <a:gd name="T11" fmla="*/ 79 h 79"/>
                <a:gd name="T12" fmla="*/ 118 w 118"/>
                <a:gd name="T13" fmla="*/ 69 h 79"/>
                <a:gd name="T14" fmla="*/ 26 w 118"/>
                <a:gd name="T15" fmla="*/ 29 h 79"/>
                <a:gd name="T16" fmla="*/ 39 w 118"/>
                <a:gd name="T17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79">
                  <a:moveTo>
                    <a:pt x="39" y="6"/>
                  </a:moveTo>
                  <a:lnTo>
                    <a:pt x="26" y="0"/>
                  </a:lnTo>
                  <a:lnTo>
                    <a:pt x="0" y="52"/>
                  </a:lnTo>
                  <a:lnTo>
                    <a:pt x="13" y="59"/>
                  </a:lnTo>
                  <a:lnTo>
                    <a:pt x="23" y="36"/>
                  </a:lnTo>
                  <a:lnTo>
                    <a:pt x="115" y="79"/>
                  </a:lnTo>
                  <a:lnTo>
                    <a:pt x="118" y="69"/>
                  </a:lnTo>
                  <a:lnTo>
                    <a:pt x="26" y="29"/>
                  </a:lnTo>
                  <a:lnTo>
                    <a:pt x="3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8" name="ïş1íďê">
              <a:extLst>
                <a:ext uri="{FF2B5EF4-FFF2-40B4-BE49-F238E27FC236}">
                  <a16:creationId xmlns:a16="http://schemas.microsoft.com/office/drawing/2014/main" id="{A1E30D90-24E0-4512-9B88-AEC506508975}"/>
                </a:ext>
              </a:extLst>
            </p:cNvPr>
            <p:cNvSpPr/>
            <p:nvPr/>
          </p:nvSpPr>
          <p:spPr bwMode="auto">
            <a:xfrm>
              <a:off x="3925094" y="3821114"/>
              <a:ext cx="88900" cy="119063"/>
            </a:xfrm>
            <a:custGeom>
              <a:avLst/>
              <a:gdLst>
                <a:gd name="T0" fmla="*/ 17 w 17"/>
                <a:gd name="T1" fmla="*/ 1 h 23"/>
                <a:gd name="T2" fmla="*/ 17 w 17"/>
                <a:gd name="T3" fmla="*/ 0 h 23"/>
                <a:gd name="T4" fmla="*/ 10 w 17"/>
                <a:gd name="T5" fmla="*/ 0 h 23"/>
                <a:gd name="T6" fmla="*/ 10 w 17"/>
                <a:gd name="T7" fmla="*/ 1 h 23"/>
                <a:gd name="T8" fmla="*/ 12 w 17"/>
                <a:gd name="T9" fmla="*/ 1 h 23"/>
                <a:gd name="T10" fmla="*/ 13 w 17"/>
                <a:gd name="T11" fmla="*/ 2 h 23"/>
                <a:gd name="T12" fmla="*/ 13 w 17"/>
                <a:gd name="T13" fmla="*/ 3 h 23"/>
                <a:gd name="T14" fmla="*/ 11 w 17"/>
                <a:gd name="T15" fmla="*/ 5 h 23"/>
                <a:gd name="T16" fmla="*/ 5 w 17"/>
                <a:gd name="T17" fmla="*/ 16 h 23"/>
                <a:gd name="T18" fmla="*/ 3 w 17"/>
                <a:gd name="T19" fmla="*/ 18 h 23"/>
                <a:gd name="T20" fmla="*/ 2 w 17"/>
                <a:gd name="T21" fmla="*/ 19 h 23"/>
                <a:gd name="T22" fmla="*/ 0 w 17"/>
                <a:gd name="T23" fmla="*/ 18 h 23"/>
                <a:gd name="T24" fmla="*/ 0 w 17"/>
                <a:gd name="T25" fmla="*/ 19 h 23"/>
                <a:gd name="T26" fmla="*/ 8 w 17"/>
                <a:gd name="T27" fmla="*/ 23 h 23"/>
                <a:gd name="T28" fmla="*/ 8 w 17"/>
                <a:gd name="T29" fmla="*/ 22 h 23"/>
                <a:gd name="T30" fmla="*/ 6 w 17"/>
                <a:gd name="T31" fmla="*/ 21 h 23"/>
                <a:gd name="T32" fmla="*/ 6 w 17"/>
                <a:gd name="T33" fmla="*/ 20 h 23"/>
                <a:gd name="T34" fmla="*/ 7 w 17"/>
                <a:gd name="T35" fmla="*/ 18 h 23"/>
                <a:gd name="T36" fmla="*/ 17 w 17"/>
                <a:gd name="T3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23">
                  <a:moveTo>
                    <a:pt x="17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8"/>
                    <a:pt x="4" y="18"/>
                    <a:pt x="3" y="18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6" y="20"/>
                    <a:pt x="7" y="19"/>
                    <a:pt x="7" y="18"/>
                  </a:cubicBezTo>
                  <a:lnTo>
                    <a:pt x="1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99" name="iśḷíḓè">
              <a:extLst>
                <a:ext uri="{FF2B5EF4-FFF2-40B4-BE49-F238E27FC236}">
                  <a16:creationId xmlns:a16="http://schemas.microsoft.com/office/drawing/2014/main" id="{7D480DAC-0B7F-4EDF-91E8-9AADAEFE482D}"/>
                </a:ext>
              </a:extLst>
            </p:cNvPr>
            <p:cNvSpPr/>
            <p:nvPr/>
          </p:nvSpPr>
          <p:spPr bwMode="auto">
            <a:xfrm>
              <a:off x="4091782" y="3862389"/>
              <a:ext cx="77788" cy="130175"/>
            </a:xfrm>
            <a:custGeom>
              <a:avLst/>
              <a:gdLst>
                <a:gd name="T0" fmla="*/ 9 w 15"/>
                <a:gd name="T1" fmla="*/ 1 h 25"/>
                <a:gd name="T2" fmla="*/ 4 w 15"/>
                <a:gd name="T3" fmla="*/ 2 h 25"/>
                <a:gd name="T4" fmla="*/ 2 w 15"/>
                <a:gd name="T5" fmla="*/ 5 h 25"/>
                <a:gd name="T6" fmla="*/ 2 w 15"/>
                <a:gd name="T7" fmla="*/ 8 h 25"/>
                <a:gd name="T8" fmla="*/ 5 w 15"/>
                <a:gd name="T9" fmla="*/ 12 h 25"/>
                <a:gd name="T10" fmla="*/ 1 w 15"/>
                <a:gd name="T11" fmla="*/ 15 h 25"/>
                <a:gd name="T12" fmla="*/ 0 w 15"/>
                <a:gd name="T13" fmla="*/ 18 h 25"/>
                <a:gd name="T14" fmla="*/ 1 w 15"/>
                <a:gd name="T15" fmla="*/ 22 h 25"/>
                <a:gd name="T16" fmla="*/ 6 w 15"/>
                <a:gd name="T17" fmla="*/ 25 h 25"/>
                <a:gd name="T18" fmla="*/ 11 w 15"/>
                <a:gd name="T19" fmla="*/ 24 h 25"/>
                <a:gd name="T20" fmla="*/ 14 w 15"/>
                <a:gd name="T21" fmla="*/ 20 h 25"/>
                <a:gd name="T22" fmla="*/ 13 w 15"/>
                <a:gd name="T23" fmla="*/ 16 h 25"/>
                <a:gd name="T24" fmla="*/ 9 w 15"/>
                <a:gd name="T25" fmla="*/ 12 h 25"/>
                <a:gd name="T26" fmla="*/ 14 w 15"/>
                <a:gd name="T27" fmla="*/ 9 h 25"/>
                <a:gd name="T28" fmla="*/ 15 w 15"/>
                <a:gd name="T29" fmla="*/ 7 h 25"/>
                <a:gd name="T30" fmla="*/ 14 w 15"/>
                <a:gd name="T31" fmla="*/ 3 h 25"/>
                <a:gd name="T32" fmla="*/ 9 w 15"/>
                <a:gd name="T33" fmla="*/ 1 h 25"/>
                <a:gd name="T34" fmla="*/ 11 w 15"/>
                <a:gd name="T35" fmla="*/ 19 h 25"/>
                <a:gd name="T36" fmla="*/ 11 w 15"/>
                <a:gd name="T37" fmla="*/ 21 h 25"/>
                <a:gd name="T38" fmla="*/ 10 w 15"/>
                <a:gd name="T39" fmla="*/ 23 h 25"/>
                <a:gd name="T40" fmla="*/ 6 w 15"/>
                <a:gd name="T41" fmla="*/ 24 h 25"/>
                <a:gd name="T42" fmla="*/ 3 w 15"/>
                <a:gd name="T43" fmla="*/ 22 h 25"/>
                <a:gd name="T44" fmla="*/ 3 w 15"/>
                <a:gd name="T45" fmla="*/ 18 h 25"/>
                <a:gd name="T46" fmla="*/ 4 w 15"/>
                <a:gd name="T47" fmla="*/ 15 h 25"/>
                <a:gd name="T48" fmla="*/ 6 w 15"/>
                <a:gd name="T49" fmla="*/ 13 h 25"/>
                <a:gd name="T50" fmla="*/ 11 w 15"/>
                <a:gd name="T51" fmla="*/ 19 h 25"/>
                <a:gd name="T52" fmla="*/ 12 w 15"/>
                <a:gd name="T53" fmla="*/ 8 h 25"/>
                <a:gd name="T54" fmla="*/ 8 w 15"/>
                <a:gd name="T55" fmla="*/ 11 h 25"/>
                <a:gd name="T56" fmla="*/ 6 w 15"/>
                <a:gd name="T57" fmla="*/ 8 h 25"/>
                <a:gd name="T58" fmla="*/ 5 w 15"/>
                <a:gd name="T59" fmla="*/ 6 h 25"/>
                <a:gd name="T60" fmla="*/ 5 w 15"/>
                <a:gd name="T61" fmla="*/ 5 h 25"/>
                <a:gd name="T62" fmla="*/ 6 w 15"/>
                <a:gd name="T63" fmla="*/ 2 h 25"/>
                <a:gd name="T64" fmla="*/ 9 w 15"/>
                <a:gd name="T65" fmla="*/ 2 h 25"/>
                <a:gd name="T66" fmla="*/ 12 w 15"/>
                <a:gd name="T67" fmla="*/ 3 h 25"/>
                <a:gd name="T68" fmla="*/ 12 w 15"/>
                <a:gd name="T69" fmla="*/ 6 h 25"/>
                <a:gd name="T70" fmla="*/ 12 w 15"/>
                <a:gd name="T71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" h="25">
                  <a:moveTo>
                    <a:pt x="9" y="1"/>
                  </a:moveTo>
                  <a:cubicBezTo>
                    <a:pt x="7" y="0"/>
                    <a:pt x="6" y="1"/>
                    <a:pt x="4" y="2"/>
                  </a:cubicBezTo>
                  <a:cubicBezTo>
                    <a:pt x="3" y="3"/>
                    <a:pt x="2" y="4"/>
                    <a:pt x="2" y="5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3" y="9"/>
                    <a:pt x="4" y="11"/>
                    <a:pt x="5" y="12"/>
                  </a:cubicBezTo>
                  <a:cubicBezTo>
                    <a:pt x="4" y="13"/>
                    <a:pt x="2" y="14"/>
                    <a:pt x="1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9"/>
                    <a:pt x="0" y="21"/>
                    <a:pt x="1" y="22"/>
                  </a:cubicBezTo>
                  <a:cubicBezTo>
                    <a:pt x="2" y="24"/>
                    <a:pt x="4" y="24"/>
                    <a:pt x="6" y="25"/>
                  </a:cubicBezTo>
                  <a:cubicBezTo>
                    <a:pt x="8" y="25"/>
                    <a:pt x="10" y="25"/>
                    <a:pt x="11" y="24"/>
                  </a:cubicBezTo>
                  <a:cubicBezTo>
                    <a:pt x="13" y="23"/>
                    <a:pt x="14" y="21"/>
                    <a:pt x="14" y="20"/>
                  </a:cubicBezTo>
                  <a:cubicBezTo>
                    <a:pt x="14" y="18"/>
                    <a:pt x="14" y="17"/>
                    <a:pt x="13" y="16"/>
                  </a:cubicBezTo>
                  <a:cubicBezTo>
                    <a:pt x="12" y="15"/>
                    <a:pt x="11" y="14"/>
                    <a:pt x="9" y="12"/>
                  </a:cubicBezTo>
                  <a:cubicBezTo>
                    <a:pt x="11" y="11"/>
                    <a:pt x="13" y="10"/>
                    <a:pt x="14" y="9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5" y="5"/>
                    <a:pt x="15" y="4"/>
                    <a:pt x="14" y="3"/>
                  </a:cubicBezTo>
                  <a:cubicBezTo>
                    <a:pt x="13" y="2"/>
                    <a:pt x="11" y="1"/>
                    <a:pt x="9" y="1"/>
                  </a:cubicBezTo>
                  <a:close/>
                  <a:moveTo>
                    <a:pt x="11" y="19"/>
                  </a:moveTo>
                  <a:cubicBezTo>
                    <a:pt x="11" y="19"/>
                    <a:pt x="11" y="20"/>
                    <a:pt x="11" y="21"/>
                  </a:cubicBezTo>
                  <a:cubicBezTo>
                    <a:pt x="11" y="22"/>
                    <a:pt x="10" y="23"/>
                    <a:pt x="10" y="23"/>
                  </a:cubicBezTo>
                  <a:cubicBezTo>
                    <a:pt x="9" y="24"/>
                    <a:pt x="8" y="24"/>
                    <a:pt x="6" y="24"/>
                  </a:cubicBezTo>
                  <a:cubicBezTo>
                    <a:pt x="5" y="24"/>
                    <a:pt x="4" y="23"/>
                    <a:pt x="3" y="22"/>
                  </a:cubicBezTo>
                  <a:cubicBezTo>
                    <a:pt x="3" y="21"/>
                    <a:pt x="2" y="20"/>
                    <a:pt x="3" y="18"/>
                  </a:cubicBezTo>
                  <a:cubicBezTo>
                    <a:pt x="3" y="17"/>
                    <a:pt x="3" y="16"/>
                    <a:pt x="4" y="15"/>
                  </a:cubicBezTo>
                  <a:cubicBezTo>
                    <a:pt x="4" y="15"/>
                    <a:pt x="5" y="14"/>
                    <a:pt x="6" y="13"/>
                  </a:cubicBezTo>
                  <a:cubicBezTo>
                    <a:pt x="9" y="15"/>
                    <a:pt x="10" y="17"/>
                    <a:pt x="11" y="19"/>
                  </a:cubicBezTo>
                  <a:close/>
                  <a:moveTo>
                    <a:pt x="12" y="8"/>
                  </a:moveTo>
                  <a:cubicBezTo>
                    <a:pt x="11" y="9"/>
                    <a:pt x="10" y="10"/>
                    <a:pt x="8" y="1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6"/>
                    <a:pt x="4" y="5"/>
                    <a:pt x="5" y="5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0" y="2"/>
                    <a:pt x="11" y="2"/>
                    <a:pt x="12" y="3"/>
                  </a:cubicBezTo>
                  <a:cubicBezTo>
                    <a:pt x="12" y="4"/>
                    <a:pt x="13" y="5"/>
                    <a:pt x="12" y="6"/>
                  </a:cubicBezTo>
                  <a:cubicBezTo>
                    <a:pt x="12" y="7"/>
                    <a:pt x="12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0" name="ïṣľîḋé">
              <a:extLst>
                <a:ext uri="{FF2B5EF4-FFF2-40B4-BE49-F238E27FC236}">
                  <a16:creationId xmlns:a16="http://schemas.microsoft.com/office/drawing/2014/main" id="{8BD3E418-3477-421F-B05C-D7366E18275F}"/>
                </a:ext>
              </a:extLst>
            </p:cNvPr>
            <p:cNvSpPr/>
            <p:nvPr/>
          </p:nvSpPr>
          <p:spPr bwMode="auto">
            <a:xfrm>
              <a:off x="4252119" y="3862389"/>
              <a:ext cx="84138" cy="136525"/>
            </a:xfrm>
            <a:custGeom>
              <a:avLst/>
              <a:gdLst>
                <a:gd name="T0" fmla="*/ 15 w 16"/>
                <a:gd name="T1" fmla="*/ 16 h 26"/>
                <a:gd name="T2" fmla="*/ 15 w 16"/>
                <a:gd name="T3" fmla="*/ 9 h 26"/>
                <a:gd name="T4" fmla="*/ 12 w 16"/>
                <a:gd name="T5" fmla="*/ 2 h 26"/>
                <a:gd name="T6" fmla="*/ 6 w 16"/>
                <a:gd name="T7" fmla="*/ 1 h 26"/>
                <a:gd name="T8" fmla="*/ 1 w 16"/>
                <a:gd name="T9" fmla="*/ 4 h 26"/>
                <a:gd name="T10" fmla="*/ 0 w 16"/>
                <a:gd name="T11" fmla="*/ 10 h 26"/>
                <a:gd name="T12" fmla="*/ 3 w 16"/>
                <a:gd name="T13" fmla="*/ 15 h 26"/>
                <a:gd name="T14" fmla="*/ 8 w 16"/>
                <a:gd name="T15" fmla="*/ 16 h 26"/>
                <a:gd name="T16" fmla="*/ 12 w 16"/>
                <a:gd name="T17" fmla="*/ 13 h 26"/>
                <a:gd name="T18" fmla="*/ 11 w 16"/>
                <a:gd name="T19" fmla="*/ 19 h 26"/>
                <a:gd name="T20" fmla="*/ 8 w 16"/>
                <a:gd name="T21" fmla="*/ 23 h 26"/>
                <a:gd name="T22" fmla="*/ 4 w 16"/>
                <a:gd name="T23" fmla="*/ 25 h 26"/>
                <a:gd name="T24" fmla="*/ 4 w 16"/>
                <a:gd name="T25" fmla="*/ 26 h 26"/>
                <a:gd name="T26" fmla="*/ 5 w 16"/>
                <a:gd name="T27" fmla="*/ 26 h 26"/>
                <a:gd name="T28" fmla="*/ 11 w 16"/>
                <a:gd name="T29" fmla="*/ 23 h 26"/>
                <a:gd name="T30" fmla="*/ 15 w 16"/>
                <a:gd name="T31" fmla="*/ 16 h 26"/>
                <a:gd name="T32" fmla="*/ 11 w 16"/>
                <a:gd name="T33" fmla="*/ 13 h 26"/>
                <a:gd name="T34" fmla="*/ 9 w 16"/>
                <a:gd name="T35" fmla="*/ 14 h 26"/>
                <a:gd name="T36" fmla="*/ 6 w 16"/>
                <a:gd name="T37" fmla="*/ 13 h 26"/>
                <a:gd name="T38" fmla="*/ 3 w 16"/>
                <a:gd name="T39" fmla="*/ 8 h 26"/>
                <a:gd name="T40" fmla="*/ 3 w 16"/>
                <a:gd name="T41" fmla="*/ 4 h 26"/>
                <a:gd name="T42" fmla="*/ 6 w 16"/>
                <a:gd name="T43" fmla="*/ 2 h 26"/>
                <a:gd name="T44" fmla="*/ 8 w 16"/>
                <a:gd name="T45" fmla="*/ 2 h 26"/>
                <a:gd name="T46" fmla="*/ 11 w 16"/>
                <a:gd name="T47" fmla="*/ 5 h 26"/>
                <a:gd name="T48" fmla="*/ 12 w 16"/>
                <a:gd name="T49" fmla="*/ 8 h 26"/>
                <a:gd name="T50" fmla="*/ 12 w 16"/>
                <a:gd name="T51" fmla="*/ 12 h 26"/>
                <a:gd name="T52" fmla="*/ 11 w 16"/>
                <a:gd name="T5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" h="26">
                  <a:moveTo>
                    <a:pt x="15" y="16"/>
                  </a:moveTo>
                  <a:cubicBezTo>
                    <a:pt x="16" y="14"/>
                    <a:pt x="16" y="11"/>
                    <a:pt x="15" y="9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10" y="1"/>
                    <a:pt x="8" y="0"/>
                    <a:pt x="6" y="1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4"/>
                    <a:pt x="3" y="15"/>
                  </a:cubicBezTo>
                  <a:cubicBezTo>
                    <a:pt x="4" y="16"/>
                    <a:pt x="6" y="16"/>
                    <a:pt x="8" y="16"/>
                  </a:cubicBezTo>
                  <a:cubicBezTo>
                    <a:pt x="9" y="16"/>
                    <a:pt x="11" y="15"/>
                    <a:pt x="12" y="13"/>
                  </a:cubicBezTo>
                  <a:cubicBezTo>
                    <a:pt x="12" y="15"/>
                    <a:pt x="12" y="17"/>
                    <a:pt x="11" y="19"/>
                  </a:cubicBezTo>
                  <a:cubicBezTo>
                    <a:pt x="10" y="21"/>
                    <a:pt x="9" y="22"/>
                    <a:pt x="8" y="23"/>
                  </a:cubicBezTo>
                  <a:cubicBezTo>
                    <a:pt x="6" y="24"/>
                    <a:pt x="5" y="25"/>
                    <a:pt x="4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25"/>
                    <a:pt x="9" y="24"/>
                    <a:pt x="11" y="23"/>
                  </a:cubicBezTo>
                  <a:cubicBezTo>
                    <a:pt x="13" y="21"/>
                    <a:pt x="14" y="19"/>
                    <a:pt x="15" y="16"/>
                  </a:cubicBezTo>
                  <a:close/>
                  <a:moveTo>
                    <a:pt x="11" y="13"/>
                  </a:moveTo>
                  <a:cubicBezTo>
                    <a:pt x="10" y="14"/>
                    <a:pt x="9" y="14"/>
                    <a:pt x="9" y="14"/>
                  </a:cubicBezTo>
                  <a:cubicBezTo>
                    <a:pt x="8" y="14"/>
                    <a:pt x="7" y="14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6"/>
                    <a:pt x="3" y="5"/>
                    <a:pt x="3" y="4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3"/>
                    <a:pt x="10" y="4"/>
                    <a:pt x="11" y="5"/>
                  </a:cubicBezTo>
                  <a:cubicBezTo>
                    <a:pt x="11" y="6"/>
                    <a:pt x="12" y="7"/>
                    <a:pt x="12" y="8"/>
                  </a:cubicBezTo>
                  <a:cubicBezTo>
                    <a:pt x="12" y="9"/>
                    <a:pt x="12" y="10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1" name="isľiḑe">
              <a:extLst>
                <a:ext uri="{FF2B5EF4-FFF2-40B4-BE49-F238E27FC236}">
                  <a16:creationId xmlns:a16="http://schemas.microsoft.com/office/drawing/2014/main" id="{545D90CB-FB7C-4C64-84CB-2E6E1F494836}"/>
                </a:ext>
              </a:extLst>
            </p:cNvPr>
            <p:cNvSpPr/>
            <p:nvPr/>
          </p:nvSpPr>
          <p:spPr bwMode="auto">
            <a:xfrm>
              <a:off x="4398169" y="3841752"/>
              <a:ext cx="73025" cy="130175"/>
            </a:xfrm>
            <a:custGeom>
              <a:avLst/>
              <a:gdLst>
                <a:gd name="T0" fmla="*/ 11 w 14"/>
                <a:gd name="T1" fmla="*/ 24 h 25"/>
                <a:gd name="T2" fmla="*/ 14 w 14"/>
                <a:gd name="T3" fmla="*/ 0 h 25"/>
                <a:gd name="T4" fmla="*/ 14 w 14"/>
                <a:gd name="T5" fmla="*/ 0 h 25"/>
                <a:gd name="T6" fmla="*/ 1 w 14"/>
                <a:gd name="T7" fmla="*/ 2 h 25"/>
                <a:gd name="T8" fmla="*/ 0 w 14"/>
                <a:gd name="T9" fmla="*/ 8 h 25"/>
                <a:gd name="T10" fmla="*/ 0 w 14"/>
                <a:gd name="T11" fmla="*/ 8 h 25"/>
                <a:gd name="T12" fmla="*/ 2 w 14"/>
                <a:gd name="T13" fmla="*/ 5 h 25"/>
                <a:gd name="T14" fmla="*/ 5 w 14"/>
                <a:gd name="T15" fmla="*/ 4 h 25"/>
                <a:gd name="T16" fmla="*/ 12 w 14"/>
                <a:gd name="T17" fmla="*/ 3 h 25"/>
                <a:gd name="T18" fmla="*/ 9 w 14"/>
                <a:gd name="T19" fmla="*/ 25 h 25"/>
                <a:gd name="T20" fmla="*/ 11 w 14"/>
                <a:gd name="T21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25">
                  <a:moveTo>
                    <a:pt x="11" y="24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3" y="5"/>
                    <a:pt x="4" y="4"/>
                    <a:pt x="5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25"/>
                    <a:pt x="9" y="25"/>
                    <a:pt x="9" y="25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2" name="íṣ1ïḑê">
              <a:extLst>
                <a:ext uri="{FF2B5EF4-FFF2-40B4-BE49-F238E27FC236}">
                  <a16:creationId xmlns:a16="http://schemas.microsoft.com/office/drawing/2014/main" id="{D87AF02A-18A0-4382-8F25-1E8F70C178F1}"/>
                </a:ext>
              </a:extLst>
            </p:cNvPr>
            <p:cNvSpPr/>
            <p:nvPr/>
          </p:nvSpPr>
          <p:spPr bwMode="auto">
            <a:xfrm>
              <a:off x="3417094" y="3121027"/>
              <a:ext cx="77788" cy="52388"/>
            </a:xfrm>
            <a:custGeom>
              <a:avLst/>
              <a:gdLst>
                <a:gd name="T0" fmla="*/ 8 w 15"/>
                <a:gd name="T1" fmla="*/ 7 h 10"/>
                <a:gd name="T2" fmla="*/ 12 w 15"/>
                <a:gd name="T3" fmla="*/ 10 h 10"/>
                <a:gd name="T4" fmla="*/ 14 w 15"/>
                <a:gd name="T5" fmla="*/ 3 h 10"/>
                <a:gd name="T6" fmla="*/ 10 w 15"/>
                <a:gd name="T7" fmla="*/ 0 h 10"/>
                <a:gd name="T8" fmla="*/ 0 w 15"/>
                <a:gd name="T9" fmla="*/ 2 h 10"/>
                <a:gd name="T10" fmla="*/ 8 w 15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0">
                  <a:moveTo>
                    <a:pt x="8" y="7"/>
                  </a:moveTo>
                  <a:cubicBezTo>
                    <a:pt x="12" y="10"/>
                    <a:pt x="12" y="10"/>
                    <a:pt x="12" y="10"/>
                  </a:cubicBezTo>
                  <a:cubicBezTo>
                    <a:pt x="12" y="7"/>
                    <a:pt x="15" y="5"/>
                    <a:pt x="14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2"/>
                  </a:cubicBezTo>
                  <a:cubicBezTo>
                    <a:pt x="1" y="4"/>
                    <a:pt x="4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3" name="íṩḻîďê">
              <a:extLst>
                <a:ext uri="{FF2B5EF4-FFF2-40B4-BE49-F238E27FC236}">
                  <a16:creationId xmlns:a16="http://schemas.microsoft.com/office/drawing/2014/main" id="{05AA7C77-735B-4164-9D61-CDBD1237B1E8}"/>
                </a:ext>
              </a:extLst>
            </p:cNvPr>
            <p:cNvSpPr/>
            <p:nvPr/>
          </p:nvSpPr>
          <p:spPr bwMode="auto">
            <a:xfrm>
              <a:off x="3483769" y="3194052"/>
              <a:ext cx="61913" cy="42863"/>
            </a:xfrm>
            <a:custGeom>
              <a:avLst/>
              <a:gdLst>
                <a:gd name="T0" fmla="*/ 7 w 12"/>
                <a:gd name="T1" fmla="*/ 7 h 8"/>
                <a:gd name="T2" fmla="*/ 9 w 12"/>
                <a:gd name="T3" fmla="*/ 8 h 8"/>
                <a:gd name="T4" fmla="*/ 12 w 12"/>
                <a:gd name="T5" fmla="*/ 6 h 8"/>
                <a:gd name="T6" fmla="*/ 11 w 12"/>
                <a:gd name="T7" fmla="*/ 2 h 8"/>
                <a:gd name="T8" fmla="*/ 8 w 12"/>
                <a:gd name="T9" fmla="*/ 0 h 8"/>
                <a:gd name="T10" fmla="*/ 0 w 12"/>
                <a:gd name="T11" fmla="*/ 3 h 8"/>
                <a:gd name="T12" fmla="*/ 7 w 12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8">
                  <a:moveTo>
                    <a:pt x="7" y="7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6"/>
                    <a:pt x="12" y="6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1" y="0"/>
                    <a:pt x="9" y="1"/>
                    <a:pt x="8" y="0"/>
                  </a:cubicBezTo>
                  <a:cubicBezTo>
                    <a:pt x="5" y="1"/>
                    <a:pt x="1" y="0"/>
                    <a:pt x="0" y="3"/>
                  </a:cubicBezTo>
                  <a:cubicBezTo>
                    <a:pt x="2" y="5"/>
                    <a:pt x="5" y="6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4" name="işḻïḑe">
              <a:extLst>
                <a:ext uri="{FF2B5EF4-FFF2-40B4-BE49-F238E27FC236}">
                  <a16:creationId xmlns:a16="http://schemas.microsoft.com/office/drawing/2014/main" id="{AB10F064-0773-4229-A57A-D09AD1769A09}"/>
                </a:ext>
              </a:extLst>
            </p:cNvPr>
            <p:cNvSpPr/>
            <p:nvPr/>
          </p:nvSpPr>
          <p:spPr bwMode="auto">
            <a:xfrm>
              <a:off x="3520282" y="3006727"/>
              <a:ext cx="228600" cy="376238"/>
            </a:xfrm>
            <a:custGeom>
              <a:avLst/>
              <a:gdLst>
                <a:gd name="T0" fmla="*/ 9 w 44"/>
                <a:gd name="T1" fmla="*/ 32 h 72"/>
                <a:gd name="T2" fmla="*/ 12 w 44"/>
                <a:gd name="T3" fmla="*/ 31 h 72"/>
                <a:gd name="T4" fmla="*/ 15 w 44"/>
                <a:gd name="T5" fmla="*/ 33 h 72"/>
                <a:gd name="T6" fmla="*/ 13 w 44"/>
                <a:gd name="T7" fmla="*/ 44 h 72"/>
                <a:gd name="T8" fmla="*/ 8 w 44"/>
                <a:gd name="T9" fmla="*/ 41 h 72"/>
                <a:gd name="T10" fmla="*/ 14 w 44"/>
                <a:gd name="T11" fmla="*/ 68 h 72"/>
                <a:gd name="T12" fmla="*/ 26 w 44"/>
                <a:gd name="T13" fmla="*/ 72 h 72"/>
                <a:gd name="T14" fmla="*/ 27 w 44"/>
                <a:gd name="T15" fmla="*/ 69 h 72"/>
                <a:gd name="T16" fmla="*/ 15 w 44"/>
                <a:gd name="T17" fmla="*/ 52 h 72"/>
                <a:gd name="T18" fmla="*/ 21 w 44"/>
                <a:gd name="T19" fmla="*/ 49 h 72"/>
                <a:gd name="T20" fmla="*/ 21 w 44"/>
                <a:gd name="T21" fmla="*/ 40 h 72"/>
                <a:gd name="T22" fmla="*/ 26 w 44"/>
                <a:gd name="T23" fmla="*/ 45 h 72"/>
                <a:gd name="T24" fmla="*/ 19 w 44"/>
                <a:gd name="T25" fmla="*/ 31 h 72"/>
                <a:gd name="T26" fmla="*/ 19 w 44"/>
                <a:gd name="T27" fmla="*/ 21 h 72"/>
                <a:gd name="T28" fmla="*/ 30 w 44"/>
                <a:gd name="T29" fmla="*/ 30 h 72"/>
                <a:gd name="T30" fmla="*/ 26 w 44"/>
                <a:gd name="T31" fmla="*/ 19 h 72"/>
                <a:gd name="T32" fmla="*/ 29 w 44"/>
                <a:gd name="T33" fmla="*/ 16 h 72"/>
                <a:gd name="T34" fmla="*/ 43 w 44"/>
                <a:gd name="T35" fmla="*/ 28 h 72"/>
                <a:gd name="T36" fmla="*/ 29 w 44"/>
                <a:gd name="T37" fmla="*/ 8 h 72"/>
                <a:gd name="T38" fmla="*/ 24 w 44"/>
                <a:gd name="T39" fmla="*/ 6 h 72"/>
                <a:gd name="T40" fmla="*/ 24 w 44"/>
                <a:gd name="T41" fmla="*/ 13 h 72"/>
                <a:gd name="T42" fmla="*/ 17 w 44"/>
                <a:gd name="T43" fmla="*/ 11 h 72"/>
                <a:gd name="T44" fmla="*/ 16 w 44"/>
                <a:gd name="T45" fmla="*/ 0 h 72"/>
                <a:gd name="T46" fmla="*/ 14 w 44"/>
                <a:gd name="T47" fmla="*/ 6 h 72"/>
                <a:gd name="T48" fmla="*/ 9 w 44"/>
                <a:gd name="T49" fmla="*/ 8 h 72"/>
                <a:gd name="T50" fmla="*/ 16 w 44"/>
                <a:gd name="T51" fmla="*/ 16 h 72"/>
                <a:gd name="T52" fmla="*/ 16 w 44"/>
                <a:gd name="T53" fmla="*/ 25 h 72"/>
                <a:gd name="T54" fmla="*/ 11 w 44"/>
                <a:gd name="T55" fmla="*/ 20 h 72"/>
                <a:gd name="T56" fmla="*/ 0 w 44"/>
                <a:gd name="T57" fmla="*/ 19 h 72"/>
                <a:gd name="T58" fmla="*/ 9 w 44"/>
                <a:gd name="T59" fmla="*/ 28 h 72"/>
                <a:gd name="T60" fmla="*/ 9 w 44"/>
                <a:gd name="T61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72">
                  <a:moveTo>
                    <a:pt x="9" y="32"/>
                  </a:moveTo>
                  <a:cubicBezTo>
                    <a:pt x="10" y="33"/>
                    <a:pt x="11" y="32"/>
                    <a:pt x="12" y="3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7"/>
                    <a:pt x="15" y="41"/>
                    <a:pt x="13" y="44"/>
                  </a:cubicBezTo>
                  <a:cubicBezTo>
                    <a:pt x="11" y="46"/>
                    <a:pt x="10" y="42"/>
                    <a:pt x="8" y="41"/>
                  </a:cubicBezTo>
                  <a:cubicBezTo>
                    <a:pt x="10" y="50"/>
                    <a:pt x="15" y="60"/>
                    <a:pt x="14" y="68"/>
                  </a:cubicBezTo>
                  <a:cubicBezTo>
                    <a:pt x="20" y="72"/>
                    <a:pt x="24" y="72"/>
                    <a:pt x="26" y="72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19" y="64"/>
                    <a:pt x="16" y="54"/>
                    <a:pt x="15" y="5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6"/>
                    <a:pt x="20" y="41"/>
                    <a:pt x="21" y="40"/>
                  </a:cubicBezTo>
                  <a:cubicBezTo>
                    <a:pt x="24" y="41"/>
                    <a:pt x="25" y="43"/>
                    <a:pt x="26" y="45"/>
                  </a:cubicBezTo>
                  <a:cubicBezTo>
                    <a:pt x="33" y="42"/>
                    <a:pt x="22" y="36"/>
                    <a:pt x="19" y="31"/>
                  </a:cubicBezTo>
                  <a:cubicBezTo>
                    <a:pt x="19" y="27"/>
                    <a:pt x="19" y="24"/>
                    <a:pt x="19" y="21"/>
                  </a:cubicBezTo>
                  <a:cubicBezTo>
                    <a:pt x="23" y="22"/>
                    <a:pt x="27" y="27"/>
                    <a:pt x="30" y="30"/>
                  </a:cubicBezTo>
                  <a:cubicBezTo>
                    <a:pt x="33" y="27"/>
                    <a:pt x="27" y="23"/>
                    <a:pt x="26" y="19"/>
                  </a:cubicBezTo>
                  <a:cubicBezTo>
                    <a:pt x="25" y="17"/>
                    <a:pt x="27" y="17"/>
                    <a:pt x="29" y="16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1"/>
                    <a:pt x="34" y="15"/>
                    <a:pt x="29" y="8"/>
                  </a:cubicBezTo>
                  <a:cubicBezTo>
                    <a:pt x="30" y="6"/>
                    <a:pt x="29" y="4"/>
                    <a:pt x="24" y="6"/>
                  </a:cubicBezTo>
                  <a:cubicBezTo>
                    <a:pt x="22" y="6"/>
                    <a:pt x="19" y="7"/>
                    <a:pt x="24" y="13"/>
                  </a:cubicBezTo>
                  <a:cubicBezTo>
                    <a:pt x="21" y="17"/>
                    <a:pt x="19" y="12"/>
                    <a:pt x="17" y="11"/>
                  </a:cubicBezTo>
                  <a:cubicBezTo>
                    <a:pt x="18" y="6"/>
                    <a:pt x="20" y="1"/>
                    <a:pt x="16" y="0"/>
                  </a:cubicBezTo>
                  <a:cubicBezTo>
                    <a:pt x="16" y="2"/>
                    <a:pt x="16" y="4"/>
                    <a:pt x="14" y="6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0"/>
                    <a:pt x="14" y="13"/>
                    <a:pt x="16" y="16"/>
                  </a:cubicBezTo>
                  <a:cubicBezTo>
                    <a:pt x="17" y="20"/>
                    <a:pt x="16" y="23"/>
                    <a:pt x="16" y="25"/>
                  </a:cubicBezTo>
                  <a:cubicBezTo>
                    <a:pt x="12" y="27"/>
                    <a:pt x="13" y="22"/>
                    <a:pt x="11" y="20"/>
                  </a:cubicBezTo>
                  <a:cubicBezTo>
                    <a:pt x="7" y="17"/>
                    <a:pt x="2" y="18"/>
                    <a:pt x="0" y="1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6" y="32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5" name="i$liďê">
              <a:extLst>
                <a:ext uri="{FF2B5EF4-FFF2-40B4-BE49-F238E27FC236}">
                  <a16:creationId xmlns:a16="http://schemas.microsoft.com/office/drawing/2014/main" id="{9A596E00-E845-4CA1-B6ED-D0B6A67A6E85}"/>
                </a:ext>
              </a:extLst>
            </p:cNvPr>
            <p:cNvSpPr/>
            <p:nvPr/>
          </p:nvSpPr>
          <p:spPr bwMode="auto">
            <a:xfrm>
              <a:off x="3961607" y="2662239"/>
              <a:ext cx="68263" cy="68263"/>
            </a:xfrm>
            <a:custGeom>
              <a:avLst/>
              <a:gdLst>
                <a:gd name="T0" fmla="*/ 2 w 13"/>
                <a:gd name="T1" fmla="*/ 13 h 13"/>
                <a:gd name="T2" fmla="*/ 9 w 13"/>
                <a:gd name="T3" fmla="*/ 13 h 13"/>
                <a:gd name="T4" fmla="*/ 3 w 13"/>
                <a:gd name="T5" fmla="*/ 0 h 13"/>
                <a:gd name="T6" fmla="*/ 2 w 13"/>
                <a:gd name="T7" fmla="*/ 8 h 13"/>
                <a:gd name="T8" fmla="*/ 2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2" y="13"/>
                  </a:moveTo>
                  <a:cubicBezTo>
                    <a:pt x="4" y="13"/>
                    <a:pt x="6" y="13"/>
                    <a:pt x="9" y="13"/>
                  </a:cubicBezTo>
                  <a:cubicBezTo>
                    <a:pt x="13" y="8"/>
                    <a:pt x="6" y="3"/>
                    <a:pt x="3" y="0"/>
                  </a:cubicBezTo>
                  <a:cubicBezTo>
                    <a:pt x="0" y="1"/>
                    <a:pt x="2" y="6"/>
                    <a:pt x="2" y="8"/>
                  </a:cubicBezTo>
                  <a:cubicBezTo>
                    <a:pt x="2" y="9"/>
                    <a:pt x="1" y="11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id="{9A46385C-9617-47CD-B883-DD969B750B6D}"/>
                </a:ext>
              </a:extLst>
            </p:cNvPr>
            <p:cNvSpPr/>
            <p:nvPr/>
          </p:nvSpPr>
          <p:spPr bwMode="auto">
            <a:xfrm>
              <a:off x="3936207" y="2767014"/>
              <a:ext cx="41275" cy="57150"/>
            </a:xfrm>
            <a:custGeom>
              <a:avLst/>
              <a:gdLst>
                <a:gd name="T0" fmla="*/ 2 w 8"/>
                <a:gd name="T1" fmla="*/ 11 h 11"/>
                <a:gd name="T2" fmla="*/ 8 w 8"/>
                <a:gd name="T3" fmla="*/ 9 h 11"/>
                <a:gd name="T4" fmla="*/ 7 w 8"/>
                <a:gd name="T5" fmla="*/ 4 h 11"/>
                <a:gd name="T6" fmla="*/ 3 w 8"/>
                <a:gd name="T7" fmla="*/ 0 h 11"/>
                <a:gd name="T8" fmla="*/ 1 w 8"/>
                <a:gd name="T9" fmla="*/ 5 h 11"/>
                <a:gd name="T10" fmla="*/ 2 w 8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1">
                  <a:moveTo>
                    <a:pt x="2" y="11"/>
                  </a:moveTo>
                  <a:cubicBezTo>
                    <a:pt x="4" y="11"/>
                    <a:pt x="6" y="10"/>
                    <a:pt x="8" y="9"/>
                  </a:cubicBezTo>
                  <a:cubicBezTo>
                    <a:pt x="8" y="7"/>
                    <a:pt x="8" y="6"/>
                    <a:pt x="7" y="4"/>
                  </a:cubicBezTo>
                  <a:cubicBezTo>
                    <a:pt x="6" y="3"/>
                    <a:pt x="5" y="1"/>
                    <a:pt x="3" y="0"/>
                  </a:cubicBezTo>
                  <a:cubicBezTo>
                    <a:pt x="3" y="0"/>
                    <a:pt x="0" y="1"/>
                    <a:pt x="1" y="5"/>
                  </a:cubicBezTo>
                  <a:cubicBezTo>
                    <a:pt x="2" y="8"/>
                    <a:pt x="2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7" name="íṣľïdè">
              <a:extLst>
                <a:ext uri="{FF2B5EF4-FFF2-40B4-BE49-F238E27FC236}">
                  <a16:creationId xmlns:a16="http://schemas.microsoft.com/office/drawing/2014/main" id="{B859DE0B-AB34-48B4-89A1-1FEEBDE534C0}"/>
                </a:ext>
              </a:extLst>
            </p:cNvPr>
            <p:cNvSpPr/>
            <p:nvPr/>
          </p:nvSpPr>
          <p:spPr bwMode="auto">
            <a:xfrm>
              <a:off x="4050507" y="2719389"/>
              <a:ext cx="93663" cy="88900"/>
            </a:xfrm>
            <a:custGeom>
              <a:avLst/>
              <a:gdLst>
                <a:gd name="T0" fmla="*/ 5 w 18"/>
                <a:gd name="T1" fmla="*/ 11 h 17"/>
                <a:gd name="T2" fmla="*/ 7 w 18"/>
                <a:gd name="T3" fmla="*/ 11 h 17"/>
                <a:gd name="T4" fmla="*/ 7 w 18"/>
                <a:gd name="T5" fmla="*/ 17 h 17"/>
                <a:gd name="T6" fmla="*/ 8 w 18"/>
                <a:gd name="T7" fmla="*/ 17 h 17"/>
                <a:gd name="T8" fmla="*/ 12 w 18"/>
                <a:gd name="T9" fmla="*/ 14 h 17"/>
                <a:gd name="T10" fmla="*/ 13 w 18"/>
                <a:gd name="T11" fmla="*/ 12 h 17"/>
                <a:gd name="T12" fmla="*/ 17 w 18"/>
                <a:gd name="T13" fmla="*/ 7 h 17"/>
                <a:gd name="T14" fmla="*/ 13 w 18"/>
                <a:gd name="T15" fmla="*/ 0 h 17"/>
                <a:gd name="T16" fmla="*/ 2 w 18"/>
                <a:gd name="T17" fmla="*/ 3 h 17"/>
                <a:gd name="T18" fmla="*/ 5 w 18"/>
                <a:gd name="T19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7">
                  <a:moveTo>
                    <a:pt x="5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5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5"/>
                    <a:pt x="11" y="15"/>
                    <a:pt x="12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5"/>
                    <a:pt x="17" y="2"/>
                    <a:pt x="13" y="0"/>
                  </a:cubicBezTo>
                  <a:cubicBezTo>
                    <a:pt x="10" y="1"/>
                    <a:pt x="7" y="2"/>
                    <a:pt x="2" y="3"/>
                  </a:cubicBezTo>
                  <a:cubicBezTo>
                    <a:pt x="0" y="7"/>
                    <a:pt x="3" y="1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8" name="ïṡḷïdè">
              <a:extLst>
                <a:ext uri="{FF2B5EF4-FFF2-40B4-BE49-F238E27FC236}">
                  <a16:creationId xmlns:a16="http://schemas.microsoft.com/office/drawing/2014/main" id="{02B29590-1BD1-4087-BFC9-728A0CFC861B}"/>
                </a:ext>
              </a:extLst>
            </p:cNvPr>
            <p:cNvSpPr/>
            <p:nvPr/>
          </p:nvSpPr>
          <p:spPr bwMode="auto">
            <a:xfrm>
              <a:off x="4050507" y="2803527"/>
              <a:ext cx="87313" cy="66675"/>
            </a:xfrm>
            <a:custGeom>
              <a:avLst/>
              <a:gdLst>
                <a:gd name="T0" fmla="*/ 6 w 17"/>
                <a:gd name="T1" fmla="*/ 13 h 13"/>
                <a:gd name="T2" fmla="*/ 15 w 17"/>
                <a:gd name="T3" fmla="*/ 4 h 13"/>
                <a:gd name="T4" fmla="*/ 16 w 17"/>
                <a:gd name="T5" fmla="*/ 0 h 13"/>
                <a:gd name="T6" fmla="*/ 1 w 17"/>
                <a:gd name="T7" fmla="*/ 5 h 13"/>
                <a:gd name="T8" fmla="*/ 6 w 1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">
                  <a:moveTo>
                    <a:pt x="6" y="13"/>
                  </a:moveTo>
                  <a:cubicBezTo>
                    <a:pt x="9" y="10"/>
                    <a:pt x="13" y="8"/>
                    <a:pt x="15" y="4"/>
                  </a:cubicBezTo>
                  <a:cubicBezTo>
                    <a:pt x="16" y="3"/>
                    <a:pt x="17" y="2"/>
                    <a:pt x="16" y="0"/>
                  </a:cubicBezTo>
                  <a:cubicBezTo>
                    <a:pt x="11" y="0"/>
                    <a:pt x="6" y="5"/>
                    <a:pt x="1" y="5"/>
                  </a:cubicBezTo>
                  <a:cubicBezTo>
                    <a:pt x="0" y="10"/>
                    <a:pt x="4" y="11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09" name="î$ļîḍè">
              <a:extLst>
                <a:ext uri="{FF2B5EF4-FFF2-40B4-BE49-F238E27FC236}">
                  <a16:creationId xmlns:a16="http://schemas.microsoft.com/office/drawing/2014/main" id="{DB105060-9350-4DBD-8AF1-97049F8B574C}"/>
                </a:ext>
              </a:extLst>
            </p:cNvPr>
            <p:cNvSpPr/>
            <p:nvPr/>
          </p:nvSpPr>
          <p:spPr bwMode="auto">
            <a:xfrm>
              <a:off x="3867944" y="2828927"/>
              <a:ext cx="120650" cy="166688"/>
            </a:xfrm>
            <a:custGeom>
              <a:avLst/>
              <a:gdLst>
                <a:gd name="T0" fmla="*/ 7 w 23"/>
                <a:gd name="T1" fmla="*/ 32 h 32"/>
                <a:gd name="T2" fmla="*/ 23 w 23"/>
                <a:gd name="T3" fmla="*/ 0 h 32"/>
                <a:gd name="T4" fmla="*/ 3 w 23"/>
                <a:gd name="T5" fmla="*/ 23 h 32"/>
                <a:gd name="T6" fmla="*/ 7 w 2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2">
                  <a:moveTo>
                    <a:pt x="7" y="32"/>
                  </a:moveTo>
                  <a:cubicBezTo>
                    <a:pt x="13" y="23"/>
                    <a:pt x="20" y="11"/>
                    <a:pt x="23" y="0"/>
                  </a:cubicBezTo>
                  <a:cubicBezTo>
                    <a:pt x="17" y="9"/>
                    <a:pt x="11" y="18"/>
                    <a:pt x="3" y="23"/>
                  </a:cubicBezTo>
                  <a:cubicBezTo>
                    <a:pt x="0" y="28"/>
                    <a:pt x="6" y="31"/>
                    <a:pt x="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0" name="ïṡļíďè">
              <a:extLst>
                <a:ext uri="{FF2B5EF4-FFF2-40B4-BE49-F238E27FC236}">
                  <a16:creationId xmlns:a16="http://schemas.microsoft.com/office/drawing/2014/main" id="{0EDFE4F3-B0CF-43A7-9476-8AC5DCDFC4CA}"/>
                </a:ext>
              </a:extLst>
            </p:cNvPr>
            <p:cNvSpPr/>
            <p:nvPr/>
          </p:nvSpPr>
          <p:spPr bwMode="auto">
            <a:xfrm>
              <a:off x="4377532" y="2719389"/>
              <a:ext cx="212725" cy="230188"/>
            </a:xfrm>
            <a:custGeom>
              <a:avLst/>
              <a:gdLst>
                <a:gd name="T0" fmla="*/ 9 w 41"/>
                <a:gd name="T1" fmla="*/ 38 h 44"/>
                <a:gd name="T2" fmla="*/ 22 w 41"/>
                <a:gd name="T3" fmla="*/ 33 h 44"/>
                <a:gd name="T4" fmla="*/ 12 w 41"/>
                <a:gd name="T5" fmla="*/ 44 h 44"/>
                <a:gd name="T6" fmla="*/ 29 w 41"/>
                <a:gd name="T7" fmla="*/ 31 h 44"/>
                <a:gd name="T8" fmla="*/ 39 w 41"/>
                <a:gd name="T9" fmla="*/ 26 h 44"/>
                <a:gd name="T10" fmla="*/ 40 w 41"/>
                <a:gd name="T11" fmla="*/ 22 h 44"/>
                <a:gd name="T12" fmla="*/ 39 w 41"/>
                <a:gd name="T13" fmla="*/ 22 h 44"/>
                <a:gd name="T14" fmla="*/ 36 w 41"/>
                <a:gd name="T15" fmla="*/ 24 h 44"/>
                <a:gd name="T16" fmla="*/ 34 w 41"/>
                <a:gd name="T17" fmla="*/ 23 h 44"/>
                <a:gd name="T18" fmla="*/ 37 w 41"/>
                <a:gd name="T19" fmla="*/ 18 h 44"/>
                <a:gd name="T20" fmla="*/ 40 w 41"/>
                <a:gd name="T21" fmla="*/ 14 h 44"/>
                <a:gd name="T22" fmla="*/ 37 w 41"/>
                <a:gd name="T23" fmla="*/ 0 h 44"/>
                <a:gd name="T24" fmla="*/ 29 w 41"/>
                <a:gd name="T25" fmla="*/ 23 h 44"/>
                <a:gd name="T26" fmla="*/ 23 w 41"/>
                <a:gd name="T27" fmla="*/ 27 h 44"/>
                <a:gd name="T28" fmla="*/ 6 w 41"/>
                <a:gd name="T29" fmla="*/ 29 h 44"/>
                <a:gd name="T30" fmla="*/ 4 w 41"/>
                <a:gd name="T31" fmla="*/ 28 h 44"/>
                <a:gd name="T32" fmla="*/ 6 w 41"/>
                <a:gd name="T33" fmla="*/ 37 h 44"/>
                <a:gd name="T34" fmla="*/ 9 w 41"/>
                <a:gd name="T35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44">
                  <a:moveTo>
                    <a:pt x="9" y="38"/>
                  </a:moveTo>
                  <a:cubicBezTo>
                    <a:pt x="14" y="36"/>
                    <a:pt x="18" y="33"/>
                    <a:pt x="22" y="33"/>
                  </a:cubicBezTo>
                  <a:cubicBezTo>
                    <a:pt x="22" y="37"/>
                    <a:pt x="15" y="41"/>
                    <a:pt x="12" y="44"/>
                  </a:cubicBezTo>
                  <a:cubicBezTo>
                    <a:pt x="22" y="43"/>
                    <a:pt x="26" y="37"/>
                    <a:pt x="29" y="31"/>
                  </a:cubicBezTo>
                  <a:cubicBezTo>
                    <a:pt x="32" y="28"/>
                    <a:pt x="36" y="27"/>
                    <a:pt x="39" y="26"/>
                  </a:cubicBezTo>
                  <a:cubicBezTo>
                    <a:pt x="40" y="25"/>
                    <a:pt x="41" y="25"/>
                    <a:pt x="40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3"/>
                    <a:pt x="37" y="24"/>
                    <a:pt x="36" y="24"/>
                  </a:cubicBezTo>
                  <a:cubicBezTo>
                    <a:pt x="35" y="25"/>
                    <a:pt x="33" y="25"/>
                    <a:pt x="34" y="23"/>
                  </a:cubicBezTo>
                  <a:cubicBezTo>
                    <a:pt x="35" y="21"/>
                    <a:pt x="36" y="19"/>
                    <a:pt x="37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1"/>
                    <a:pt x="40" y="3"/>
                    <a:pt x="37" y="0"/>
                  </a:cubicBezTo>
                  <a:cubicBezTo>
                    <a:pt x="33" y="3"/>
                    <a:pt x="31" y="15"/>
                    <a:pt x="29" y="23"/>
                  </a:cubicBezTo>
                  <a:cubicBezTo>
                    <a:pt x="27" y="27"/>
                    <a:pt x="25" y="27"/>
                    <a:pt x="23" y="27"/>
                  </a:cubicBezTo>
                  <a:cubicBezTo>
                    <a:pt x="18" y="28"/>
                    <a:pt x="10" y="30"/>
                    <a:pt x="6" y="29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2"/>
                    <a:pt x="5" y="35"/>
                    <a:pt x="6" y="37"/>
                  </a:cubicBez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1" name="ïśḷidê">
              <a:extLst>
                <a:ext uri="{FF2B5EF4-FFF2-40B4-BE49-F238E27FC236}">
                  <a16:creationId xmlns:a16="http://schemas.microsoft.com/office/drawing/2014/main" id="{37FB6D38-1824-4779-81AE-1E3571CE0E4E}"/>
                </a:ext>
              </a:extLst>
            </p:cNvPr>
            <p:cNvSpPr/>
            <p:nvPr/>
          </p:nvSpPr>
          <p:spPr bwMode="auto">
            <a:xfrm>
              <a:off x="4544219" y="2928939"/>
              <a:ext cx="50800" cy="73025"/>
            </a:xfrm>
            <a:custGeom>
              <a:avLst/>
              <a:gdLst>
                <a:gd name="T0" fmla="*/ 4 w 10"/>
                <a:gd name="T1" fmla="*/ 14 h 14"/>
                <a:gd name="T2" fmla="*/ 9 w 10"/>
                <a:gd name="T3" fmla="*/ 12 h 14"/>
                <a:gd name="T4" fmla="*/ 2 w 10"/>
                <a:gd name="T5" fmla="*/ 0 h 14"/>
                <a:gd name="T6" fmla="*/ 1 w 10"/>
                <a:gd name="T7" fmla="*/ 10 h 14"/>
                <a:gd name="T8" fmla="*/ 4 w 10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6" y="14"/>
                    <a:pt x="7" y="14"/>
                    <a:pt x="9" y="12"/>
                  </a:cubicBezTo>
                  <a:cubicBezTo>
                    <a:pt x="10" y="7"/>
                    <a:pt x="8" y="2"/>
                    <a:pt x="2" y="0"/>
                  </a:cubicBezTo>
                  <a:cubicBezTo>
                    <a:pt x="0" y="3"/>
                    <a:pt x="2" y="6"/>
                    <a:pt x="1" y="10"/>
                  </a:cubicBezTo>
                  <a:cubicBezTo>
                    <a:pt x="0" y="13"/>
                    <a:pt x="3" y="12"/>
                    <a:pt x="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2" name="i$ľïḋè">
              <a:extLst>
                <a:ext uri="{FF2B5EF4-FFF2-40B4-BE49-F238E27FC236}">
                  <a16:creationId xmlns:a16="http://schemas.microsoft.com/office/drawing/2014/main" id="{31745437-E725-4BEB-9F1B-FD12E5F2F094}"/>
                </a:ext>
              </a:extLst>
            </p:cNvPr>
            <p:cNvSpPr/>
            <p:nvPr/>
          </p:nvSpPr>
          <p:spPr bwMode="auto">
            <a:xfrm>
              <a:off x="4766469" y="3084514"/>
              <a:ext cx="47625" cy="47625"/>
            </a:xfrm>
            <a:custGeom>
              <a:avLst/>
              <a:gdLst>
                <a:gd name="T0" fmla="*/ 7 w 9"/>
                <a:gd name="T1" fmla="*/ 6 h 9"/>
                <a:gd name="T2" fmla="*/ 8 w 9"/>
                <a:gd name="T3" fmla="*/ 1 h 9"/>
                <a:gd name="T4" fmla="*/ 2 w 9"/>
                <a:gd name="T5" fmla="*/ 2 h 9"/>
                <a:gd name="T6" fmla="*/ 0 w 9"/>
                <a:gd name="T7" fmla="*/ 6 h 9"/>
                <a:gd name="T8" fmla="*/ 7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7" y="6"/>
                  </a:moveTo>
                  <a:cubicBezTo>
                    <a:pt x="8" y="4"/>
                    <a:pt x="9" y="2"/>
                    <a:pt x="8" y="1"/>
                  </a:cubicBezTo>
                  <a:cubicBezTo>
                    <a:pt x="6" y="0"/>
                    <a:pt x="4" y="2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1" y="9"/>
                    <a:pt x="4" y="8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3" name="ísḻîďe">
              <a:extLst>
                <a:ext uri="{FF2B5EF4-FFF2-40B4-BE49-F238E27FC236}">
                  <a16:creationId xmlns:a16="http://schemas.microsoft.com/office/drawing/2014/main" id="{97BCA8FD-B06D-42A9-8EDF-0FAF2777D2B9}"/>
                </a:ext>
              </a:extLst>
            </p:cNvPr>
            <p:cNvSpPr/>
            <p:nvPr/>
          </p:nvSpPr>
          <p:spPr bwMode="auto">
            <a:xfrm>
              <a:off x="4688682" y="3152777"/>
              <a:ext cx="139700" cy="141288"/>
            </a:xfrm>
            <a:custGeom>
              <a:avLst/>
              <a:gdLst>
                <a:gd name="T0" fmla="*/ 6 w 27"/>
                <a:gd name="T1" fmla="*/ 10 h 27"/>
                <a:gd name="T2" fmla="*/ 14 w 27"/>
                <a:gd name="T3" fmla="*/ 14 h 27"/>
                <a:gd name="T4" fmla="*/ 9 w 27"/>
                <a:gd name="T5" fmla="*/ 18 h 27"/>
                <a:gd name="T6" fmla="*/ 4 w 27"/>
                <a:gd name="T7" fmla="*/ 16 h 27"/>
                <a:gd name="T8" fmla="*/ 2 w 27"/>
                <a:gd name="T9" fmla="*/ 17 h 27"/>
                <a:gd name="T10" fmla="*/ 8 w 27"/>
                <a:gd name="T11" fmla="*/ 27 h 27"/>
                <a:gd name="T12" fmla="*/ 22 w 27"/>
                <a:gd name="T13" fmla="*/ 17 h 27"/>
                <a:gd name="T14" fmla="*/ 25 w 27"/>
                <a:gd name="T15" fmla="*/ 18 h 27"/>
                <a:gd name="T16" fmla="*/ 26 w 27"/>
                <a:gd name="T17" fmla="*/ 16 h 27"/>
                <a:gd name="T18" fmla="*/ 24 w 27"/>
                <a:gd name="T19" fmla="*/ 14 h 27"/>
                <a:gd name="T20" fmla="*/ 24 w 27"/>
                <a:gd name="T21" fmla="*/ 11 h 27"/>
                <a:gd name="T22" fmla="*/ 23 w 27"/>
                <a:gd name="T23" fmla="*/ 9 h 27"/>
                <a:gd name="T24" fmla="*/ 19 w 27"/>
                <a:gd name="T25" fmla="*/ 12 h 27"/>
                <a:gd name="T26" fmla="*/ 11 w 27"/>
                <a:gd name="T27" fmla="*/ 7 h 27"/>
                <a:gd name="T28" fmla="*/ 4 w 27"/>
                <a:gd name="T29" fmla="*/ 2 h 27"/>
                <a:gd name="T30" fmla="*/ 0 w 27"/>
                <a:gd name="T31" fmla="*/ 3 h 27"/>
                <a:gd name="T32" fmla="*/ 6 w 27"/>
                <a:gd name="T33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7">
                  <a:moveTo>
                    <a:pt x="6" y="10"/>
                  </a:moveTo>
                  <a:cubicBezTo>
                    <a:pt x="9" y="11"/>
                    <a:pt x="12" y="12"/>
                    <a:pt x="14" y="14"/>
                  </a:cubicBezTo>
                  <a:cubicBezTo>
                    <a:pt x="14" y="15"/>
                    <a:pt x="11" y="17"/>
                    <a:pt x="9" y="18"/>
                  </a:cubicBezTo>
                  <a:cubicBezTo>
                    <a:pt x="7" y="19"/>
                    <a:pt x="6" y="16"/>
                    <a:pt x="4" y="16"/>
                  </a:cubicBezTo>
                  <a:cubicBezTo>
                    <a:pt x="3" y="15"/>
                    <a:pt x="2" y="15"/>
                    <a:pt x="2" y="17"/>
                  </a:cubicBezTo>
                  <a:cubicBezTo>
                    <a:pt x="4" y="20"/>
                    <a:pt x="4" y="25"/>
                    <a:pt x="8" y="27"/>
                  </a:cubicBezTo>
                  <a:cubicBezTo>
                    <a:pt x="13" y="23"/>
                    <a:pt x="17" y="20"/>
                    <a:pt x="22" y="1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7" y="17"/>
                    <a:pt x="26" y="16"/>
                  </a:cubicBezTo>
                  <a:cubicBezTo>
                    <a:pt x="26" y="16"/>
                    <a:pt x="25" y="14"/>
                    <a:pt x="24" y="1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10"/>
                    <a:pt x="20" y="11"/>
                    <a:pt x="19" y="12"/>
                  </a:cubicBezTo>
                  <a:cubicBezTo>
                    <a:pt x="16" y="10"/>
                    <a:pt x="13" y="9"/>
                    <a:pt x="11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9"/>
                    <a:pt x="3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4" name="îś1ïḍé">
              <a:extLst>
                <a:ext uri="{FF2B5EF4-FFF2-40B4-BE49-F238E27FC236}">
                  <a16:creationId xmlns:a16="http://schemas.microsoft.com/office/drawing/2014/main" id="{DD6C1321-F1AE-4C26-9B4D-8235745444B3}"/>
                </a:ext>
              </a:extLst>
            </p:cNvPr>
            <p:cNvSpPr/>
            <p:nvPr/>
          </p:nvSpPr>
          <p:spPr bwMode="auto">
            <a:xfrm>
              <a:off x="4745832" y="3068639"/>
              <a:ext cx="280988" cy="173038"/>
            </a:xfrm>
            <a:custGeom>
              <a:avLst/>
              <a:gdLst>
                <a:gd name="T0" fmla="*/ 52 w 54"/>
                <a:gd name="T1" fmla="*/ 10 h 33"/>
                <a:gd name="T2" fmla="*/ 41 w 54"/>
                <a:gd name="T3" fmla="*/ 13 h 33"/>
                <a:gd name="T4" fmla="*/ 37 w 54"/>
                <a:gd name="T5" fmla="*/ 11 h 33"/>
                <a:gd name="T6" fmla="*/ 35 w 54"/>
                <a:gd name="T7" fmla="*/ 12 h 33"/>
                <a:gd name="T8" fmla="*/ 29 w 54"/>
                <a:gd name="T9" fmla="*/ 15 h 33"/>
                <a:gd name="T10" fmla="*/ 28 w 54"/>
                <a:gd name="T11" fmla="*/ 13 h 33"/>
                <a:gd name="T12" fmla="*/ 23 w 54"/>
                <a:gd name="T13" fmla="*/ 15 h 33"/>
                <a:gd name="T14" fmla="*/ 19 w 54"/>
                <a:gd name="T15" fmla="*/ 15 h 33"/>
                <a:gd name="T16" fmla="*/ 26 w 54"/>
                <a:gd name="T17" fmla="*/ 0 h 33"/>
                <a:gd name="T18" fmla="*/ 19 w 54"/>
                <a:gd name="T19" fmla="*/ 6 h 33"/>
                <a:gd name="T20" fmla="*/ 14 w 54"/>
                <a:gd name="T21" fmla="*/ 10 h 33"/>
                <a:gd name="T22" fmla="*/ 10 w 54"/>
                <a:gd name="T23" fmla="*/ 15 h 33"/>
                <a:gd name="T24" fmla="*/ 17 w 54"/>
                <a:gd name="T25" fmla="*/ 16 h 33"/>
                <a:gd name="T26" fmla="*/ 24 w 54"/>
                <a:gd name="T27" fmla="*/ 19 h 33"/>
                <a:gd name="T28" fmla="*/ 23 w 54"/>
                <a:gd name="T29" fmla="*/ 23 h 33"/>
                <a:gd name="T30" fmla="*/ 3 w 54"/>
                <a:gd name="T31" fmla="*/ 13 h 33"/>
                <a:gd name="T32" fmla="*/ 0 w 54"/>
                <a:gd name="T33" fmla="*/ 15 h 33"/>
                <a:gd name="T34" fmla="*/ 4 w 54"/>
                <a:gd name="T35" fmla="*/ 21 h 33"/>
                <a:gd name="T36" fmla="*/ 8 w 54"/>
                <a:gd name="T37" fmla="*/ 22 h 33"/>
                <a:gd name="T38" fmla="*/ 24 w 54"/>
                <a:gd name="T39" fmla="*/ 27 h 33"/>
                <a:gd name="T40" fmla="*/ 14 w 54"/>
                <a:gd name="T41" fmla="*/ 26 h 33"/>
                <a:gd name="T42" fmla="*/ 21 w 54"/>
                <a:gd name="T43" fmla="*/ 30 h 33"/>
                <a:gd name="T44" fmla="*/ 29 w 54"/>
                <a:gd name="T45" fmla="*/ 33 h 33"/>
                <a:gd name="T46" fmla="*/ 34 w 54"/>
                <a:gd name="T47" fmla="*/ 28 h 33"/>
                <a:gd name="T48" fmla="*/ 45 w 54"/>
                <a:gd name="T49" fmla="*/ 28 h 33"/>
                <a:gd name="T50" fmla="*/ 46 w 54"/>
                <a:gd name="T51" fmla="*/ 23 h 33"/>
                <a:gd name="T52" fmla="*/ 42 w 54"/>
                <a:gd name="T53" fmla="*/ 19 h 33"/>
                <a:gd name="T54" fmla="*/ 43 w 54"/>
                <a:gd name="T55" fmla="*/ 18 h 33"/>
                <a:gd name="T56" fmla="*/ 50 w 54"/>
                <a:gd name="T57" fmla="*/ 17 h 33"/>
                <a:gd name="T58" fmla="*/ 52 w 54"/>
                <a:gd name="T59" fmla="*/ 10 h 33"/>
                <a:gd name="T60" fmla="*/ 38 w 54"/>
                <a:gd name="T61" fmla="*/ 23 h 33"/>
                <a:gd name="T62" fmla="*/ 30 w 54"/>
                <a:gd name="T63" fmla="*/ 24 h 33"/>
                <a:gd name="T64" fmla="*/ 33 w 54"/>
                <a:gd name="T65" fmla="*/ 23 h 33"/>
                <a:gd name="T66" fmla="*/ 35 w 54"/>
                <a:gd name="T67" fmla="*/ 21 h 33"/>
                <a:gd name="T68" fmla="*/ 31 w 54"/>
                <a:gd name="T69" fmla="*/ 20 h 33"/>
                <a:gd name="T70" fmla="*/ 30 w 54"/>
                <a:gd name="T71" fmla="*/ 19 h 33"/>
                <a:gd name="T72" fmla="*/ 33 w 54"/>
                <a:gd name="T73" fmla="*/ 17 h 33"/>
                <a:gd name="T74" fmla="*/ 37 w 54"/>
                <a:gd name="T75" fmla="*/ 17 h 33"/>
                <a:gd name="T76" fmla="*/ 38 w 54"/>
                <a:gd name="T7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49" y="11"/>
                    <a:pt x="45" y="11"/>
                    <a:pt x="41" y="13"/>
                  </a:cubicBezTo>
                  <a:cubicBezTo>
                    <a:pt x="39" y="13"/>
                    <a:pt x="38" y="12"/>
                    <a:pt x="37" y="11"/>
                  </a:cubicBezTo>
                  <a:cubicBezTo>
                    <a:pt x="35" y="11"/>
                    <a:pt x="34" y="11"/>
                    <a:pt x="35" y="12"/>
                  </a:cubicBezTo>
                  <a:cubicBezTo>
                    <a:pt x="33" y="14"/>
                    <a:pt x="31" y="15"/>
                    <a:pt x="29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5" y="12"/>
                    <a:pt x="25" y="14"/>
                    <a:pt x="23" y="15"/>
                  </a:cubicBezTo>
                  <a:cubicBezTo>
                    <a:pt x="23" y="14"/>
                    <a:pt x="19" y="16"/>
                    <a:pt x="19" y="15"/>
                  </a:cubicBezTo>
                  <a:cubicBezTo>
                    <a:pt x="21" y="11"/>
                    <a:pt x="26" y="5"/>
                    <a:pt x="26" y="0"/>
                  </a:cubicBezTo>
                  <a:cubicBezTo>
                    <a:pt x="23" y="0"/>
                    <a:pt x="22" y="3"/>
                    <a:pt x="19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2" y="12"/>
                    <a:pt x="10" y="13"/>
                    <a:pt x="10" y="15"/>
                  </a:cubicBezTo>
                  <a:cubicBezTo>
                    <a:pt x="12" y="15"/>
                    <a:pt x="14" y="16"/>
                    <a:pt x="17" y="16"/>
                  </a:cubicBezTo>
                  <a:cubicBezTo>
                    <a:pt x="20" y="18"/>
                    <a:pt x="21" y="19"/>
                    <a:pt x="24" y="19"/>
                  </a:cubicBezTo>
                  <a:cubicBezTo>
                    <a:pt x="25" y="21"/>
                    <a:pt x="24" y="22"/>
                    <a:pt x="23" y="23"/>
                  </a:cubicBezTo>
                  <a:cubicBezTo>
                    <a:pt x="16" y="20"/>
                    <a:pt x="9" y="16"/>
                    <a:pt x="3" y="13"/>
                  </a:cubicBezTo>
                  <a:cubicBezTo>
                    <a:pt x="1" y="13"/>
                    <a:pt x="1" y="14"/>
                    <a:pt x="0" y="15"/>
                  </a:cubicBezTo>
                  <a:cubicBezTo>
                    <a:pt x="2" y="17"/>
                    <a:pt x="3" y="20"/>
                    <a:pt x="4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20" y="25"/>
                    <a:pt x="24" y="27"/>
                  </a:cubicBezTo>
                  <a:cubicBezTo>
                    <a:pt x="23" y="29"/>
                    <a:pt x="15" y="25"/>
                    <a:pt x="14" y="26"/>
                  </a:cubicBezTo>
                  <a:cubicBezTo>
                    <a:pt x="16" y="29"/>
                    <a:pt x="19" y="28"/>
                    <a:pt x="21" y="30"/>
                  </a:cubicBezTo>
                  <a:cubicBezTo>
                    <a:pt x="24" y="31"/>
                    <a:pt x="27" y="32"/>
                    <a:pt x="29" y="33"/>
                  </a:cubicBezTo>
                  <a:cubicBezTo>
                    <a:pt x="31" y="31"/>
                    <a:pt x="32" y="28"/>
                    <a:pt x="34" y="28"/>
                  </a:cubicBezTo>
                  <a:cubicBezTo>
                    <a:pt x="37" y="28"/>
                    <a:pt x="42" y="30"/>
                    <a:pt x="45" y="28"/>
                  </a:cubicBezTo>
                  <a:cubicBezTo>
                    <a:pt x="45" y="26"/>
                    <a:pt x="46" y="24"/>
                    <a:pt x="46" y="23"/>
                  </a:cubicBezTo>
                  <a:cubicBezTo>
                    <a:pt x="45" y="21"/>
                    <a:pt x="42" y="20"/>
                    <a:pt x="42" y="19"/>
                  </a:cubicBezTo>
                  <a:cubicBezTo>
                    <a:pt x="42" y="19"/>
                    <a:pt x="42" y="18"/>
                    <a:pt x="43" y="18"/>
                  </a:cubicBezTo>
                  <a:cubicBezTo>
                    <a:pt x="46" y="18"/>
                    <a:pt x="48" y="18"/>
                    <a:pt x="50" y="17"/>
                  </a:cubicBezTo>
                  <a:cubicBezTo>
                    <a:pt x="51" y="18"/>
                    <a:pt x="54" y="12"/>
                    <a:pt x="52" y="10"/>
                  </a:cubicBezTo>
                  <a:close/>
                  <a:moveTo>
                    <a:pt x="38" y="23"/>
                  </a:moveTo>
                  <a:cubicBezTo>
                    <a:pt x="36" y="24"/>
                    <a:pt x="33" y="24"/>
                    <a:pt x="30" y="24"/>
                  </a:cubicBezTo>
                  <a:cubicBezTo>
                    <a:pt x="29" y="23"/>
                    <a:pt x="32" y="23"/>
                    <a:pt x="33" y="23"/>
                  </a:cubicBezTo>
                  <a:cubicBezTo>
                    <a:pt x="34" y="22"/>
                    <a:pt x="34" y="22"/>
                    <a:pt x="35" y="21"/>
                  </a:cubicBezTo>
                  <a:cubicBezTo>
                    <a:pt x="34" y="20"/>
                    <a:pt x="33" y="19"/>
                    <a:pt x="31" y="20"/>
                  </a:cubicBezTo>
                  <a:cubicBezTo>
                    <a:pt x="30" y="20"/>
                    <a:pt x="29" y="19"/>
                    <a:pt x="30" y="19"/>
                  </a:cubicBezTo>
                  <a:cubicBezTo>
                    <a:pt x="31" y="19"/>
                    <a:pt x="32" y="18"/>
                    <a:pt x="33" y="17"/>
                  </a:cubicBezTo>
                  <a:cubicBezTo>
                    <a:pt x="34" y="17"/>
                    <a:pt x="35" y="17"/>
                    <a:pt x="37" y="17"/>
                  </a:cubicBezTo>
                  <a:cubicBezTo>
                    <a:pt x="37" y="19"/>
                    <a:pt x="39" y="21"/>
                    <a:pt x="3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5" name="íslíḋé">
              <a:extLst>
                <a:ext uri="{FF2B5EF4-FFF2-40B4-BE49-F238E27FC236}">
                  <a16:creationId xmlns:a16="http://schemas.microsoft.com/office/drawing/2014/main" id="{EA659F14-F0D8-440B-8ED5-0C41CB0C6007}"/>
                </a:ext>
              </a:extLst>
            </p:cNvPr>
            <p:cNvSpPr/>
            <p:nvPr/>
          </p:nvSpPr>
          <p:spPr bwMode="auto">
            <a:xfrm>
              <a:off x="3312319" y="2532064"/>
              <a:ext cx="1801813" cy="1811338"/>
            </a:xfrm>
            <a:custGeom>
              <a:avLst/>
              <a:gdLst>
                <a:gd name="T0" fmla="*/ 174 w 347"/>
                <a:gd name="T1" fmla="*/ 0 h 347"/>
                <a:gd name="T2" fmla="*/ 0 w 347"/>
                <a:gd name="T3" fmla="*/ 173 h 347"/>
                <a:gd name="T4" fmla="*/ 174 w 347"/>
                <a:gd name="T5" fmla="*/ 347 h 347"/>
                <a:gd name="T6" fmla="*/ 347 w 347"/>
                <a:gd name="T7" fmla="*/ 173 h 347"/>
                <a:gd name="T8" fmla="*/ 174 w 347"/>
                <a:gd name="T9" fmla="*/ 0 h 347"/>
                <a:gd name="T10" fmla="*/ 174 w 347"/>
                <a:gd name="T11" fmla="*/ 343 h 347"/>
                <a:gd name="T12" fmla="*/ 4 w 347"/>
                <a:gd name="T13" fmla="*/ 173 h 347"/>
                <a:gd name="T14" fmla="*/ 174 w 347"/>
                <a:gd name="T15" fmla="*/ 4 h 347"/>
                <a:gd name="T16" fmla="*/ 343 w 347"/>
                <a:gd name="T17" fmla="*/ 173 h 347"/>
                <a:gd name="T18" fmla="*/ 174 w 347"/>
                <a:gd name="T19" fmla="*/ 34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7" h="347">
                  <a:moveTo>
                    <a:pt x="174" y="0"/>
                  </a:moveTo>
                  <a:cubicBezTo>
                    <a:pt x="78" y="0"/>
                    <a:pt x="0" y="78"/>
                    <a:pt x="0" y="173"/>
                  </a:cubicBezTo>
                  <a:cubicBezTo>
                    <a:pt x="0" y="269"/>
                    <a:pt x="78" y="347"/>
                    <a:pt x="174" y="347"/>
                  </a:cubicBezTo>
                  <a:cubicBezTo>
                    <a:pt x="269" y="347"/>
                    <a:pt x="347" y="269"/>
                    <a:pt x="347" y="173"/>
                  </a:cubicBezTo>
                  <a:cubicBezTo>
                    <a:pt x="347" y="78"/>
                    <a:pt x="269" y="0"/>
                    <a:pt x="174" y="0"/>
                  </a:cubicBezTo>
                  <a:close/>
                  <a:moveTo>
                    <a:pt x="174" y="343"/>
                  </a:moveTo>
                  <a:cubicBezTo>
                    <a:pt x="80" y="343"/>
                    <a:pt x="4" y="267"/>
                    <a:pt x="4" y="173"/>
                  </a:cubicBezTo>
                  <a:cubicBezTo>
                    <a:pt x="4" y="80"/>
                    <a:pt x="80" y="4"/>
                    <a:pt x="174" y="4"/>
                  </a:cubicBezTo>
                  <a:cubicBezTo>
                    <a:pt x="267" y="4"/>
                    <a:pt x="343" y="80"/>
                    <a:pt x="343" y="173"/>
                  </a:cubicBezTo>
                  <a:cubicBezTo>
                    <a:pt x="343" y="267"/>
                    <a:pt x="267" y="343"/>
                    <a:pt x="174" y="3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6" name="îsḷïdê">
              <a:extLst>
                <a:ext uri="{FF2B5EF4-FFF2-40B4-BE49-F238E27FC236}">
                  <a16:creationId xmlns:a16="http://schemas.microsoft.com/office/drawing/2014/main" id="{4B207245-381C-47DD-B2FD-644BEF07EC9A}"/>
                </a:ext>
              </a:extLst>
            </p:cNvPr>
            <p:cNvSpPr/>
            <p:nvPr/>
          </p:nvSpPr>
          <p:spPr bwMode="auto">
            <a:xfrm>
              <a:off x="3717132" y="2933702"/>
              <a:ext cx="998538" cy="855663"/>
            </a:xfrm>
            <a:custGeom>
              <a:avLst/>
              <a:gdLst>
                <a:gd name="T0" fmla="*/ 28 w 192"/>
                <a:gd name="T1" fmla="*/ 164 h 164"/>
                <a:gd name="T2" fmla="*/ 31 w 192"/>
                <a:gd name="T3" fmla="*/ 164 h 164"/>
                <a:gd name="T4" fmla="*/ 2 w 192"/>
                <a:gd name="T5" fmla="*/ 96 h 164"/>
                <a:gd name="T6" fmla="*/ 96 w 192"/>
                <a:gd name="T7" fmla="*/ 2 h 164"/>
                <a:gd name="T8" fmla="*/ 190 w 192"/>
                <a:gd name="T9" fmla="*/ 96 h 164"/>
                <a:gd name="T10" fmla="*/ 160 w 192"/>
                <a:gd name="T11" fmla="*/ 164 h 164"/>
                <a:gd name="T12" fmla="*/ 163 w 192"/>
                <a:gd name="T13" fmla="*/ 164 h 164"/>
                <a:gd name="T14" fmla="*/ 192 w 192"/>
                <a:gd name="T15" fmla="*/ 96 h 164"/>
                <a:gd name="T16" fmla="*/ 96 w 192"/>
                <a:gd name="T17" fmla="*/ 0 h 164"/>
                <a:gd name="T18" fmla="*/ 0 w 192"/>
                <a:gd name="T19" fmla="*/ 96 h 164"/>
                <a:gd name="T20" fmla="*/ 28 w 192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64">
                  <a:moveTo>
                    <a:pt x="28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13" y="147"/>
                    <a:pt x="2" y="123"/>
                    <a:pt x="2" y="96"/>
                  </a:cubicBezTo>
                  <a:cubicBezTo>
                    <a:pt x="2" y="45"/>
                    <a:pt x="44" y="2"/>
                    <a:pt x="96" y="2"/>
                  </a:cubicBezTo>
                  <a:cubicBezTo>
                    <a:pt x="147" y="2"/>
                    <a:pt x="190" y="45"/>
                    <a:pt x="190" y="96"/>
                  </a:cubicBezTo>
                  <a:cubicBezTo>
                    <a:pt x="190" y="123"/>
                    <a:pt x="178" y="147"/>
                    <a:pt x="160" y="164"/>
                  </a:cubicBezTo>
                  <a:cubicBezTo>
                    <a:pt x="163" y="164"/>
                    <a:pt x="163" y="164"/>
                    <a:pt x="163" y="164"/>
                  </a:cubicBezTo>
                  <a:cubicBezTo>
                    <a:pt x="181" y="147"/>
                    <a:pt x="192" y="123"/>
                    <a:pt x="192" y="96"/>
                  </a:cubicBezTo>
                  <a:cubicBezTo>
                    <a:pt x="192" y="43"/>
                    <a:pt x="148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23"/>
                    <a:pt x="11" y="147"/>
                    <a:pt x="2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7" name="îŝlïďê">
              <a:extLst>
                <a:ext uri="{FF2B5EF4-FFF2-40B4-BE49-F238E27FC236}">
                  <a16:creationId xmlns:a16="http://schemas.microsoft.com/office/drawing/2014/main" id="{B8DCE718-B58A-4197-A052-60B974ABA0F7}"/>
                </a:ext>
              </a:extLst>
            </p:cNvPr>
            <p:cNvSpPr/>
            <p:nvPr/>
          </p:nvSpPr>
          <p:spPr bwMode="auto">
            <a:xfrm>
              <a:off x="4828382" y="3752852"/>
              <a:ext cx="193675" cy="104775"/>
            </a:xfrm>
            <a:custGeom>
              <a:avLst/>
              <a:gdLst>
                <a:gd name="T0" fmla="*/ 36 w 37"/>
                <a:gd name="T1" fmla="*/ 20 h 20"/>
                <a:gd name="T2" fmla="*/ 22 w 37"/>
                <a:gd name="T3" fmla="*/ 16 h 20"/>
                <a:gd name="T4" fmla="*/ 0 w 37"/>
                <a:gd name="T5" fmla="*/ 20 h 20"/>
                <a:gd name="T6" fmla="*/ 1 w 37"/>
                <a:gd name="T7" fmla="*/ 16 h 20"/>
                <a:gd name="T8" fmla="*/ 12 w 37"/>
                <a:gd name="T9" fmla="*/ 14 h 20"/>
                <a:gd name="T10" fmla="*/ 19 w 37"/>
                <a:gd name="T11" fmla="*/ 14 h 20"/>
                <a:gd name="T12" fmla="*/ 13 w 37"/>
                <a:gd name="T13" fmla="*/ 10 h 20"/>
                <a:gd name="T14" fmla="*/ 5 w 37"/>
                <a:gd name="T15" fmla="*/ 3 h 20"/>
                <a:gd name="T16" fmla="*/ 6 w 37"/>
                <a:gd name="T17" fmla="*/ 0 h 20"/>
                <a:gd name="T18" fmla="*/ 23 w 37"/>
                <a:gd name="T19" fmla="*/ 13 h 20"/>
                <a:gd name="T20" fmla="*/ 37 w 37"/>
                <a:gd name="T21" fmla="*/ 17 h 20"/>
                <a:gd name="T22" fmla="*/ 36 w 37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0">
                  <a:moveTo>
                    <a:pt x="36" y="20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7" y="14"/>
                    <a:pt x="19" y="14"/>
                  </a:cubicBezTo>
                  <a:cubicBezTo>
                    <a:pt x="17" y="13"/>
                    <a:pt x="15" y="11"/>
                    <a:pt x="13" y="1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8" name="ïŝḻíḋè">
              <a:extLst>
                <a:ext uri="{FF2B5EF4-FFF2-40B4-BE49-F238E27FC236}">
                  <a16:creationId xmlns:a16="http://schemas.microsoft.com/office/drawing/2014/main" id="{C6E4AAB2-399A-425A-B1D8-3DFD551EA380}"/>
                </a:ext>
              </a:extLst>
            </p:cNvPr>
            <p:cNvSpPr/>
            <p:nvPr/>
          </p:nvSpPr>
          <p:spPr bwMode="auto">
            <a:xfrm>
              <a:off x="5577682" y="2901952"/>
              <a:ext cx="123825" cy="214313"/>
            </a:xfrm>
            <a:custGeom>
              <a:avLst/>
              <a:gdLst>
                <a:gd name="T0" fmla="*/ 20 w 24"/>
                <a:gd name="T1" fmla="*/ 28 h 41"/>
                <a:gd name="T2" fmla="*/ 14 w 24"/>
                <a:gd name="T3" fmla="*/ 9 h 41"/>
                <a:gd name="T4" fmla="*/ 4 w 24"/>
                <a:gd name="T5" fmla="*/ 10 h 41"/>
                <a:gd name="T6" fmla="*/ 5 w 24"/>
                <a:gd name="T7" fmla="*/ 32 h 41"/>
                <a:gd name="T8" fmla="*/ 20 w 24"/>
                <a:gd name="T9" fmla="*/ 2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20" y="28"/>
                  </a:moveTo>
                  <a:cubicBezTo>
                    <a:pt x="24" y="20"/>
                    <a:pt x="14" y="9"/>
                    <a:pt x="14" y="9"/>
                  </a:cubicBezTo>
                  <a:cubicBezTo>
                    <a:pt x="14" y="9"/>
                    <a:pt x="8" y="0"/>
                    <a:pt x="4" y="10"/>
                  </a:cubicBezTo>
                  <a:cubicBezTo>
                    <a:pt x="0" y="20"/>
                    <a:pt x="0" y="23"/>
                    <a:pt x="5" y="32"/>
                  </a:cubicBezTo>
                  <a:cubicBezTo>
                    <a:pt x="9" y="41"/>
                    <a:pt x="16" y="35"/>
                    <a:pt x="2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19" name="íśľíḓé">
              <a:extLst>
                <a:ext uri="{FF2B5EF4-FFF2-40B4-BE49-F238E27FC236}">
                  <a16:creationId xmlns:a16="http://schemas.microsoft.com/office/drawing/2014/main" id="{757486AA-A840-4566-9F81-AB84B6F2CF92}"/>
                </a:ext>
              </a:extLst>
            </p:cNvPr>
            <p:cNvSpPr/>
            <p:nvPr/>
          </p:nvSpPr>
          <p:spPr bwMode="auto">
            <a:xfrm>
              <a:off x="5525294" y="3090864"/>
              <a:ext cx="130175" cy="207963"/>
            </a:xfrm>
            <a:custGeom>
              <a:avLst/>
              <a:gdLst>
                <a:gd name="T0" fmla="*/ 4 w 25"/>
                <a:gd name="T1" fmla="*/ 34 h 40"/>
                <a:gd name="T2" fmla="*/ 13 w 25"/>
                <a:gd name="T3" fmla="*/ 36 h 40"/>
                <a:gd name="T4" fmla="*/ 21 w 25"/>
                <a:gd name="T5" fmla="*/ 17 h 40"/>
                <a:gd name="T6" fmla="*/ 14 w 25"/>
                <a:gd name="T7" fmla="*/ 10 h 40"/>
                <a:gd name="T8" fmla="*/ 10 w 25"/>
                <a:gd name="T9" fmla="*/ 4 h 40"/>
                <a:gd name="T10" fmla="*/ 0 w 25"/>
                <a:gd name="T11" fmla="*/ 13 h 40"/>
                <a:gd name="T12" fmla="*/ 5 w 25"/>
                <a:gd name="T13" fmla="*/ 25 h 40"/>
                <a:gd name="T14" fmla="*/ 4 w 25"/>
                <a:gd name="T1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4" y="34"/>
                  </a:moveTo>
                  <a:cubicBezTo>
                    <a:pt x="4" y="34"/>
                    <a:pt x="2" y="40"/>
                    <a:pt x="13" y="36"/>
                  </a:cubicBezTo>
                  <a:cubicBezTo>
                    <a:pt x="23" y="31"/>
                    <a:pt x="25" y="21"/>
                    <a:pt x="21" y="17"/>
                  </a:cubicBezTo>
                  <a:cubicBezTo>
                    <a:pt x="18" y="12"/>
                    <a:pt x="14" y="10"/>
                    <a:pt x="14" y="10"/>
                  </a:cubicBezTo>
                  <a:cubicBezTo>
                    <a:pt x="14" y="10"/>
                    <a:pt x="11" y="8"/>
                    <a:pt x="10" y="4"/>
                  </a:cubicBezTo>
                  <a:cubicBezTo>
                    <a:pt x="9" y="0"/>
                    <a:pt x="1" y="9"/>
                    <a:pt x="0" y="13"/>
                  </a:cubicBezTo>
                  <a:cubicBezTo>
                    <a:pt x="0" y="18"/>
                    <a:pt x="1" y="20"/>
                    <a:pt x="5" y="25"/>
                  </a:cubicBezTo>
                  <a:cubicBezTo>
                    <a:pt x="8" y="30"/>
                    <a:pt x="4" y="34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0" name="íşḷiḓê">
              <a:extLst>
                <a:ext uri="{FF2B5EF4-FFF2-40B4-BE49-F238E27FC236}">
                  <a16:creationId xmlns:a16="http://schemas.microsoft.com/office/drawing/2014/main" id="{C014444F-8152-454A-98FF-3D4E7A9099A9}"/>
                </a:ext>
              </a:extLst>
            </p:cNvPr>
            <p:cNvSpPr/>
            <p:nvPr/>
          </p:nvSpPr>
          <p:spPr bwMode="auto">
            <a:xfrm>
              <a:off x="5415757" y="3016252"/>
              <a:ext cx="747713" cy="668338"/>
            </a:xfrm>
            <a:custGeom>
              <a:avLst/>
              <a:gdLst>
                <a:gd name="T0" fmla="*/ 138 w 144"/>
                <a:gd name="T1" fmla="*/ 24 h 128"/>
                <a:gd name="T2" fmla="*/ 135 w 144"/>
                <a:gd name="T3" fmla="*/ 20 h 128"/>
                <a:gd name="T4" fmla="*/ 126 w 144"/>
                <a:gd name="T5" fmla="*/ 23 h 128"/>
                <a:gd name="T6" fmla="*/ 117 w 144"/>
                <a:gd name="T7" fmla="*/ 29 h 128"/>
                <a:gd name="T8" fmla="*/ 120 w 144"/>
                <a:gd name="T9" fmla="*/ 23 h 128"/>
                <a:gd name="T10" fmla="*/ 131 w 144"/>
                <a:gd name="T11" fmla="*/ 15 h 128"/>
                <a:gd name="T12" fmla="*/ 138 w 144"/>
                <a:gd name="T13" fmla="*/ 9 h 128"/>
                <a:gd name="T14" fmla="*/ 127 w 144"/>
                <a:gd name="T15" fmla="*/ 5 h 128"/>
                <a:gd name="T16" fmla="*/ 112 w 144"/>
                <a:gd name="T17" fmla="*/ 5 h 128"/>
                <a:gd name="T18" fmla="*/ 102 w 144"/>
                <a:gd name="T19" fmla="*/ 8 h 128"/>
                <a:gd name="T20" fmla="*/ 100 w 144"/>
                <a:gd name="T21" fmla="*/ 24 h 128"/>
                <a:gd name="T22" fmla="*/ 88 w 144"/>
                <a:gd name="T23" fmla="*/ 33 h 128"/>
                <a:gd name="T24" fmla="*/ 83 w 144"/>
                <a:gd name="T25" fmla="*/ 31 h 128"/>
                <a:gd name="T26" fmla="*/ 91 w 144"/>
                <a:gd name="T27" fmla="*/ 26 h 128"/>
                <a:gd name="T28" fmla="*/ 91 w 144"/>
                <a:gd name="T29" fmla="*/ 21 h 128"/>
                <a:gd name="T30" fmla="*/ 82 w 144"/>
                <a:gd name="T31" fmla="*/ 10 h 128"/>
                <a:gd name="T32" fmla="*/ 70 w 144"/>
                <a:gd name="T33" fmla="*/ 12 h 128"/>
                <a:gd name="T34" fmla="*/ 63 w 144"/>
                <a:gd name="T35" fmla="*/ 30 h 128"/>
                <a:gd name="T36" fmla="*/ 58 w 144"/>
                <a:gd name="T37" fmla="*/ 42 h 128"/>
                <a:gd name="T38" fmla="*/ 58 w 144"/>
                <a:gd name="T39" fmla="*/ 52 h 128"/>
                <a:gd name="T40" fmla="*/ 39 w 144"/>
                <a:gd name="T41" fmla="*/ 61 h 128"/>
                <a:gd name="T42" fmla="*/ 35 w 144"/>
                <a:gd name="T43" fmla="*/ 58 h 128"/>
                <a:gd name="T44" fmla="*/ 9 w 144"/>
                <a:gd name="T45" fmla="*/ 90 h 128"/>
                <a:gd name="T46" fmla="*/ 3 w 144"/>
                <a:gd name="T47" fmla="*/ 115 h 128"/>
                <a:gd name="T48" fmla="*/ 20 w 144"/>
                <a:gd name="T49" fmla="*/ 114 h 128"/>
                <a:gd name="T50" fmla="*/ 33 w 144"/>
                <a:gd name="T51" fmla="*/ 82 h 128"/>
                <a:gd name="T52" fmla="*/ 42 w 144"/>
                <a:gd name="T53" fmla="*/ 80 h 128"/>
                <a:gd name="T54" fmla="*/ 56 w 144"/>
                <a:gd name="T55" fmla="*/ 73 h 128"/>
                <a:gd name="T56" fmla="*/ 58 w 144"/>
                <a:gd name="T57" fmla="*/ 79 h 128"/>
                <a:gd name="T58" fmla="*/ 58 w 144"/>
                <a:gd name="T59" fmla="*/ 89 h 128"/>
                <a:gd name="T60" fmla="*/ 76 w 144"/>
                <a:gd name="T61" fmla="*/ 70 h 128"/>
                <a:gd name="T62" fmla="*/ 77 w 144"/>
                <a:gd name="T63" fmla="*/ 60 h 128"/>
                <a:gd name="T64" fmla="*/ 95 w 144"/>
                <a:gd name="T65" fmla="*/ 42 h 128"/>
                <a:gd name="T66" fmla="*/ 95 w 144"/>
                <a:gd name="T67" fmla="*/ 53 h 128"/>
                <a:gd name="T68" fmla="*/ 96 w 144"/>
                <a:gd name="T69" fmla="*/ 67 h 128"/>
                <a:gd name="T70" fmla="*/ 113 w 144"/>
                <a:gd name="T71" fmla="*/ 50 h 128"/>
                <a:gd name="T72" fmla="*/ 116 w 144"/>
                <a:gd name="T73" fmla="*/ 50 h 128"/>
                <a:gd name="T74" fmla="*/ 117 w 144"/>
                <a:gd name="T75" fmla="*/ 87 h 128"/>
                <a:gd name="T76" fmla="*/ 135 w 144"/>
                <a:gd name="T77" fmla="*/ 66 h 128"/>
                <a:gd name="T78" fmla="*/ 134 w 144"/>
                <a:gd name="T79" fmla="*/ 40 h 128"/>
                <a:gd name="T80" fmla="*/ 144 w 144"/>
                <a:gd name="T81" fmla="*/ 28 h 128"/>
                <a:gd name="T82" fmla="*/ 138 w 144"/>
                <a:gd name="T83" fmla="*/ 2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28">
                  <a:moveTo>
                    <a:pt x="138" y="24"/>
                  </a:moveTo>
                  <a:cubicBezTo>
                    <a:pt x="138" y="24"/>
                    <a:pt x="135" y="23"/>
                    <a:pt x="135" y="20"/>
                  </a:cubicBezTo>
                  <a:cubicBezTo>
                    <a:pt x="135" y="20"/>
                    <a:pt x="130" y="17"/>
                    <a:pt x="126" y="23"/>
                  </a:cubicBezTo>
                  <a:cubicBezTo>
                    <a:pt x="122" y="28"/>
                    <a:pt x="120" y="30"/>
                    <a:pt x="117" y="29"/>
                  </a:cubicBezTo>
                  <a:cubicBezTo>
                    <a:pt x="114" y="28"/>
                    <a:pt x="118" y="25"/>
                    <a:pt x="120" y="23"/>
                  </a:cubicBezTo>
                  <a:cubicBezTo>
                    <a:pt x="123" y="22"/>
                    <a:pt x="127" y="16"/>
                    <a:pt x="131" y="15"/>
                  </a:cubicBezTo>
                  <a:cubicBezTo>
                    <a:pt x="136" y="14"/>
                    <a:pt x="138" y="14"/>
                    <a:pt x="138" y="9"/>
                  </a:cubicBezTo>
                  <a:cubicBezTo>
                    <a:pt x="138" y="5"/>
                    <a:pt x="137" y="0"/>
                    <a:pt x="127" y="5"/>
                  </a:cubicBezTo>
                  <a:cubicBezTo>
                    <a:pt x="117" y="10"/>
                    <a:pt x="114" y="9"/>
                    <a:pt x="112" y="5"/>
                  </a:cubicBezTo>
                  <a:cubicBezTo>
                    <a:pt x="109" y="0"/>
                    <a:pt x="103" y="1"/>
                    <a:pt x="102" y="8"/>
                  </a:cubicBezTo>
                  <a:cubicBezTo>
                    <a:pt x="102" y="16"/>
                    <a:pt x="100" y="24"/>
                    <a:pt x="100" y="2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8" y="33"/>
                    <a:pt x="79" y="34"/>
                    <a:pt x="83" y="31"/>
                  </a:cubicBezTo>
                  <a:cubicBezTo>
                    <a:pt x="87" y="27"/>
                    <a:pt x="91" y="26"/>
                    <a:pt x="91" y="26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1"/>
                    <a:pt x="84" y="15"/>
                    <a:pt x="82" y="10"/>
                  </a:cubicBezTo>
                  <a:cubicBezTo>
                    <a:pt x="80" y="4"/>
                    <a:pt x="71" y="2"/>
                    <a:pt x="70" y="12"/>
                  </a:cubicBezTo>
                  <a:cubicBezTo>
                    <a:pt x="69" y="22"/>
                    <a:pt x="68" y="27"/>
                    <a:pt x="63" y="30"/>
                  </a:cubicBezTo>
                  <a:cubicBezTo>
                    <a:pt x="58" y="34"/>
                    <a:pt x="48" y="39"/>
                    <a:pt x="58" y="42"/>
                  </a:cubicBezTo>
                  <a:cubicBezTo>
                    <a:pt x="67" y="45"/>
                    <a:pt x="61" y="48"/>
                    <a:pt x="58" y="52"/>
                  </a:cubicBezTo>
                  <a:cubicBezTo>
                    <a:pt x="54" y="56"/>
                    <a:pt x="42" y="65"/>
                    <a:pt x="39" y="61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18" y="82"/>
                    <a:pt x="9" y="90"/>
                  </a:cubicBezTo>
                  <a:cubicBezTo>
                    <a:pt x="1" y="97"/>
                    <a:pt x="0" y="105"/>
                    <a:pt x="3" y="115"/>
                  </a:cubicBezTo>
                  <a:cubicBezTo>
                    <a:pt x="5" y="126"/>
                    <a:pt x="17" y="128"/>
                    <a:pt x="20" y="114"/>
                  </a:cubicBezTo>
                  <a:cubicBezTo>
                    <a:pt x="22" y="100"/>
                    <a:pt x="29" y="88"/>
                    <a:pt x="33" y="82"/>
                  </a:cubicBezTo>
                  <a:cubicBezTo>
                    <a:pt x="37" y="75"/>
                    <a:pt x="42" y="80"/>
                    <a:pt x="42" y="80"/>
                  </a:cubicBezTo>
                  <a:cubicBezTo>
                    <a:pt x="42" y="80"/>
                    <a:pt x="51" y="80"/>
                    <a:pt x="56" y="73"/>
                  </a:cubicBezTo>
                  <a:cubicBezTo>
                    <a:pt x="60" y="66"/>
                    <a:pt x="60" y="76"/>
                    <a:pt x="58" y="79"/>
                  </a:cubicBezTo>
                  <a:cubicBezTo>
                    <a:pt x="56" y="82"/>
                    <a:pt x="49" y="89"/>
                    <a:pt x="58" y="89"/>
                  </a:cubicBezTo>
                  <a:cubicBezTo>
                    <a:pt x="66" y="89"/>
                    <a:pt x="73" y="80"/>
                    <a:pt x="76" y="7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88" y="47"/>
                    <a:pt x="95" y="4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86" y="65"/>
                    <a:pt x="96" y="67"/>
                  </a:cubicBezTo>
                  <a:cubicBezTo>
                    <a:pt x="106" y="69"/>
                    <a:pt x="110" y="61"/>
                    <a:pt x="113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32" y="87"/>
                    <a:pt x="135" y="66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43" y="34"/>
                    <a:pt x="144" y="28"/>
                  </a:cubicBezTo>
                  <a:cubicBezTo>
                    <a:pt x="144" y="23"/>
                    <a:pt x="138" y="24"/>
                    <a:pt x="1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1" name="îṥḻïḋe">
              <a:extLst>
                <a:ext uri="{FF2B5EF4-FFF2-40B4-BE49-F238E27FC236}">
                  <a16:creationId xmlns:a16="http://schemas.microsoft.com/office/drawing/2014/main" id="{87BC7DA9-EF50-48FD-9F59-5EF7252FEB73}"/>
                </a:ext>
              </a:extLst>
            </p:cNvPr>
            <p:cNvSpPr/>
            <p:nvPr/>
          </p:nvSpPr>
          <p:spPr bwMode="auto">
            <a:xfrm>
              <a:off x="6631782" y="2892427"/>
              <a:ext cx="119063" cy="187325"/>
            </a:xfrm>
            <a:custGeom>
              <a:avLst/>
              <a:gdLst>
                <a:gd name="T0" fmla="*/ 10 w 23"/>
                <a:gd name="T1" fmla="*/ 6 h 36"/>
                <a:gd name="T2" fmla="*/ 3 w 23"/>
                <a:gd name="T3" fmla="*/ 10 h 36"/>
                <a:gd name="T4" fmla="*/ 3 w 23"/>
                <a:gd name="T5" fmla="*/ 30 h 36"/>
                <a:gd name="T6" fmla="*/ 19 w 23"/>
                <a:gd name="T7" fmla="*/ 30 h 36"/>
                <a:gd name="T8" fmla="*/ 18 w 23"/>
                <a:gd name="T9" fmla="*/ 14 h 36"/>
                <a:gd name="T10" fmla="*/ 10 w 23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6">
                  <a:moveTo>
                    <a:pt x="10" y="6"/>
                  </a:moveTo>
                  <a:cubicBezTo>
                    <a:pt x="10" y="6"/>
                    <a:pt x="6" y="0"/>
                    <a:pt x="3" y="10"/>
                  </a:cubicBezTo>
                  <a:cubicBezTo>
                    <a:pt x="0" y="19"/>
                    <a:pt x="4" y="24"/>
                    <a:pt x="3" y="30"/>
                  </a:cubicBezTo>
                  <a:cubicBezTo>
                    <a:pt x="2" y="36"/>
                    <a:pt x="15" y="34"/>
                    <a:pt x="19" y="30"/>
                  </a:cubicBezTo>
                  <a:cubicBezTo>
                    <a:pt x="23" y="27"/>
                    <a:pt x="23" y="18"/>
                    <a:pt x="18" y="14"/>
                  </a:cubicBezTo>
                  <a:cubicBezTo>
                    <a:pt x="12" y="9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2" name="îṥ1ide">
              <a:extLst>
                <a:ext uri="{FF2B5EF4-FFF2-40B4-BE49-F238E27FC236}">
                  <a16:creationId xmlns:a16="http://schemas.microsoft.com/office/drawing/2014/main" id="{01AE9EED-ED7F-4CFA-9061-07A0F3843008}"/>
                </a:ext>
              </a:extLst>
            </p:cNvPr>
            <p:cNvSpPr/>
            <p:nvPr/>
          </p:nvSpPr>
          <p:spPr bwMode="auto">
            <a:xfrm>
              <a:off x="6538119" y="3100389"/>
              <a:ext cx="139700" cy="182563"/>
            </a:xfrm>
            <a:custGeom>
              <a:avLst/>
              <a:gdLst>
                <a:gd name="T0" fmla="*/ 8 w 27"/>
                <a:gd name="T1" fmla="*/ 31 h 35"/>
                <a:gd name="T2" fmla="*/ 21 w 27"/>
                <a:gd name="T3" fmla="*/ 25 h 35"/>
                <a:gd name="T4" fmla="*/ 16 w 27"/>
                <a:gd name="T5" fmla="*/ 8 h 35"/>
                <a:gd name="T6" fmla="*/ 8 w 27"/>
                <a:gd name="T7" fmla="*/ 4 h 35"/>
                <a:gd name="T8" fmla="*/ 2 w 27"/>
                <a:gd name="T9" fmla="*/ 19 h 35"/>
                <a:gd name="T10" fmla="*/ 8 w 27"/>
                <a:gd name="T11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5">
                  <a:moveTo>
                    <a:pt x="8" y="31"/>
                  </a:moveTo>
                  <a:cubicBezTo>
                    <a:pt x="8" y="31"/>
                    <a:pt x="15" y="35"/>
                    <a:pt x="21" y="25"/>
                  </a:cubicBezTo>
                  <a:cubicBezTo>
                    <a:pt x="27" y="14"/>
                    <a:pt x="16" y="8"/>
                    <a:pt x="16" y="8"/>
                  </a:cubicBezTo>
                  <a:cubicBezTo>
                    <a:pt x="16" y="8"/>
                    <a:pt x="13" y="0"/>
                    <a:pt x="8" y="4"/>
                  </a:cubicBezTo>
                  <a:cubicBezTo>
                    <a:pt x="3" y="7"/>
                    <a:pt x="0" y="13"/>
                    <a:pt x="2" y="19"/>
                  </a:cubicBezTo>
                  <a:cubicBezTo>
                    <a:pt x="5" y="25"/>
                    <a:pt x="7" y="23"/>
                    <a:pt x="8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3" name="ïŝľiďé">
              <a:extLst>
                <a:ext uri="{FF2B5EF4-FFF2-40B4-BE49-F238E27FC236}">
                  <a16:creationId xmlns:a16="http://schemas.microsoft.com/office/drawing/2014/main" id="{1A0948E4-42F9-492E-B213-E095411C59CE}"/>
                </a:ext>
              </a:extLst>
            </p:cNvPr>
            <p:cNvSpPr/>
            <p:nvPr/>
          </p:nvSpPr>
          <p:spPr bwMode="auto">
            <a:xfrm>
              <a:off x="6330157" y="3225802"/>
              <a:ext cx="363538" cy="449263"/>
            </a:xfrm>
            <a:custGeom>
              <a:avLst/>
              <a:gdLst>
                <a:gd name="T0" fmla="*/ 63 w 70"/>
                <a:gd name="T1" fmla="*/ 12 h 86"/>
                <a:gd name="T2" fmla="*/ 15 w 70"/>
                <a:gd name="T3" fmla="*/ 58 h 86"/>
                <a:gd name="T4" fmla="*/ 17 w 70"/>
                <a:gd name="T5" fmla="*/ 76 h 86"/>
                <a:gd name="T6" fmla="*/ 33 w 70"/>
                <a:gd name="T7" fmla="*/ 73 h 86"/>
                <a:gd name="T8" fmla="*/ 70 w 70"/>
                <a:gd name="T9" fmla="*/ 14 h 86"/>
                <a:gd name="T10" fmla="*/ 70 w 70"/>
                <a:gd name="T11" fmla="*/ 10 h 86"/>
                <a:gd name="T12" fmla="*/ 63 w 70"/>
                <a:gd name="T13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6">
                  <a:moveTo>
                    <a:pt x="63" y="12"/>
                  </a:moveTo>
                  <a:cubicBezTo>
                    <a:pt x="56" y="25"/>
                    <a:pt x="29" y="52"/>
                    <a:pt x="15" y="58"/>
                  </a:cubicBezTo>
                  <a:cubicBezTo>
                    <a:pt x="0" y="64"/>
                    <a:pt x="17" y="76"/>
                    <a:pt x="17" y="76"/>
                  </a:cubicBezTo>
                  <a:cubicBezTo>
                    <a:pt x="17" y="76"/>
                    <a:pt x="24" y="86"/>
                    <a:pt x="33" y="73"/>
                  </a:cubicBezTo>
                  <a:cubicBezTo>
                    <a:pt x="43" y="60"/>
                    <a:pt x="59" y="40"/>
                    <a:pt x="70" y="14"/>
                  </a:cubicBezTo>
                  <a:cubicBezTo>
                    <a:pt x="70" y="12"/>
                    <a:pt x="70" y="10"/>
                    <a:pt x="70" y="10"/>
                  </a:cubicBezTo>
                  <a:cubicBezTo>
                    <a:pt x="70" y="10"/>
                    <a:pt x="70" y="0"/>
                    <a:pt x="6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4" name="ïşḻïde">
              <a:extLst>
                <a:ext uri="{FF2B5EF4-FFF2-40B4-BE49-F238E27FC236}">
                  <a16:creationId xmlns:a16="http://schemas.microsoft.com/office/drawing/2014/main" id="{E86A9741-804E-486F-ABE0-CBA7CFB22697}"/>
                </a:ext>
              </a:extLst>
            </p:cNvPr>
            <p:cNvSpPr/>
            <p:nvPr/>
          </p:nvSpPr>
          <p:spPr bwMode="auto">
            <a:xfrm>
              <a:off x="6817519" y="3032127"/>
              <a:ext cx="271463" cy="246063"/>
            </a:xfrm>
            <a:custGeom>
              <a:avLst/>
              <a:gdLst>
                <a:gd name="T0" fmla="*/ 37 w 52"/>
                <a:gd name="T1" fmla="*/ 2 h 47"/>
                <a:gd name="T2" fmla="*/ 10 w 52"/>
                <a:gd name="T3" fmla="*/ 11 h 47"/>
                <a:gd name="T4" fmla="*/ 6 w 52"/>
                <a:gd name="T5" fmla="*/ 21 h 47"/>
                <a:gd name="T6" fmla="*/ 19 w 52"/>
                <a:gd name="T7" fmla="*/ 29 h 47"/>
                <a:gd name="T8" fmla="*/ 25 w 52"/>
                <a:gd name="T9" fmla="*/ 32 h 47"/>
                <a:gd name="T10" fmla="*/ 20 w 52"/>
                <a:gd name="T11" fmla="*/ 47 h 47"/>
                <a:gd name="T12" fmla="*/ 36 w 52"/>
                <a:gd name="T13" fmla="*/ 41 h 47"/>
                <a:gd name="T14" fmla="*/ 51 w 52"/>
                <a:gd name="T15" fmla="*/ 17 h 47"/>
                <a:gd name="T16" fmla="*/ 37 w 52"/>
                <a:gd name="T17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7">
                  <a:moveTo>
                    <a:pt x="37" y="2"/>
                  </a:moveTo>
                  <a:cubicBezTo>
                    <a:pt x="27" y="5"/>
                    <a:pt x="10" y="11"/>
                    <a:pt x="10" y="11"/>
                  </a:cubicBezTo>
                  <a:cubicBezTo>
                    <a:pt x="10" y="11"/>
                    <a:pt x="0" y="14"/>
                    <a:pt x="6" y="21"/>
                  </a:cubicBezTo>
                  <a:cubicBezTo>
                    <a:pt x="12" y="28"/>
                    <a:pt x="12" y="33"/>
                    <a:pt x="19" y="29"/>
                  </a:cubicBezTo>
                  <a:cubicBezTo>
                    <a:pt x="27" y="26"/>
                    <a:pt x="27" y="28"/>
                    <a:pt x="25" y="32"/>
                  </a:cubicBezTo>
                  <a:cubicBezTo>
                    <a:pt x="24" y="36"/>
                    <a:pt x="19" y="43"/>
                    <a:pt x="20" y="47"/>
                  </a:cubicBezTo>
                  <a:cubicBezTo>
                    <a:pt x="20" y="47"/>
                    <a:pt x="32" y="46"/>
                    <a:pt x="36" y="41"/>
                  </a:cubicBezTo>
                  <a:cubicBezTo>
                    <a:pt x="39" y="35"/>
                    <a:pt x="50" y="24"/>
                    <a:pt x="51" y="17"/>
                  </a:cubicBezTo>
                  <a:cubicBezTo>
                    <a:pt x="52" y="9"/>
                    <a:pt x="46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5" name="isľiḑe">
              <a:extLst>
                <a:ext uri="{FF2B5EF4-FFF2-40B4-BE49-F238E27FC236}">
                  <a16:creationId xmlns:a16="http://schemas.microsoft.com/office/drawing/2014/main" id="{88DB71B4-F617-4667-9AF0-089CFF23FC9A}"/>
                </a:ext>
              </a:extLst>
            </p:cNvPr>
            <p:cNvSpPr/>
            <p:nvPr/>
          </p:nvSpPr>
          <p:spPr bwMode="auto">
            <a:xfrm>
              <a:off x="6792119" y="3273427"/>
              <a:ext cx="228600" cy="150813"/>
            </a:xfrm>
            <a:custGeom>
              <a:avLst/>
              <a:gdLst>
                <a:gd name="T0" fmla="*/ 31 w 44"/>
                <a:gd name="T1" fmla="*/ 3 h 29"/>
                <a:gd name="T2" fmla="*/ 8 w 44"/>
                <a:gd name="T3" fmla="*/ 9 h 29"/>
                <a:gd name="T4" fmla="*/ 7 w 44"/>
                <a:gd name="T5" fmla="*/ 20 h 29"/>
                <a:gd name="T6" fmla="*/ 31 w 44"/>
                <a:gd name="T7" fmla="*/ 23 h 29"/>
                <a:gd name="T8" fmla="*/ 44 w 44"/>
                <a:gd name="T9" fmla="*/ 2 h 29"/>
                <a:gd name="T10" fmla="*/ 31 w 4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31" y="3"/>
                  </a:moveTo>
                  <a:cubicBezTo>
                    <a:pt x="24" y="6"/>
                    <a:pt x="8" y="9"/>
                    <a:pt x="8" y="9"/>
                  </a:cubicBezTo>
                  <a:cubicBezTo>
                    <a:pt x="8" y="9"/>
                    <a:pt x="0" y="13"/>
                    <a:pt x="7" y="20"/>
                  </a:cubicBezTo>
                  <a:cubicBezTo>
                    <a:pt x="13" y="27"/>
                    <a:pt x="22" y="29"/>
                    <a:pt x="31" y="23"/>
                  </a:cubicBezTo>
                  <a:cubicBezTo>
                    <a:pt x="41" y="17"/>
                    <a:pt x="43" y="13"/>
                    <a:pt x="44" y="2"/>
                  </a:cubicBezTo>
                  <a:cubicBezTo>
                    <a:pt x="44" y="2"/>
                    <a:pt x="38" y="0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6" name="iṩḻídè">
              <a:extLst>
                <a:ext uri="{FF2B5EF4-FFF2-40B4-BE49-F238E27FC236}">
                  <a16:creationId xmlns:a16="http://schemas.microsoft.com/office/drawing/2014/main" id="{17CDBC7F-D057-49B6-9DA5-0CAD81017E21}"/>
                </a:ext>
              </a:extLst>
            </p:cNvPr>
            <p:cNvSpPr/>
            <p:nvPr/>
          </p:nvSpPr>
          <p:spPr bwMode="auto">
            <a:xfrm>
              <a:off x="7363619" y="2876552"/>
              <a:ext cx="566738" cy="625475"/>
            </a:xfrm>
            <a:custGeom>
              <a:avLst/>
              <a:gdLst>
                <a:gd name="T0" fmla="*/ 108 w 109"/>
                <a:gd name="T1" fmla="*/ 54 h 120"/>
                <a:gd name="T2" fmla="*/ 97 w 109"/>
                <a:gd name="T3" fmla="*/ 52 h 120"/>
                <a:gd name="T4" fmla="*/ 84 w 109"/>
                <a:gd name="T5" fmla="*/ 58 h 120"/>
                <a:gd name="T6" fmla="*/ 89 w 109"/>
                <a:gd name="T7" fmla="*/ 43 h 120"/>
                <a:gd name="T8" fmla="*/ 85 w 109"/>
                <a:gd name="T9" fmla="*/ 10 h 120"/>
                <a:gd name="T10" fmla="*/ 70 w 109"/>
                <a:gd name="T11" fmla="*/ 16 h 120"/>
                <a:gd name="T12" fmla="*/ 68 w 109"/>
                <a:gd name="T13" fmla="*/ 53 h 120"/>
                <a:gd name="T14" fmla="*/ 53 w 109"/>
                <a:gd name="T15" fmla="*/ 72 h 120"/>
                <a:gd name="T16" fmla="*/ 11 w 109"/>
                <a:gd name="T17" fmla="*/ 79 h 120"/>
                <a:gd name="T18" fmla="*/ 2 w 109"/>
                <a:gd name="T19" fmla="*/ 89 h 120"/>
                <a:gd name="T20" fmla="*/ 20 w 109"/>
                <a:gd name="T21" fmla="*/ 100 h 120"/>
                <a:gd name="T22" fmla="*/ 31 w 109"/>
                <a:gd name="T23" fmla="*/ 98 h 120"/>
                <a:gd name="T24" fmla="*/ 41 w 109"/>
                <a:gd name="T25" fmla="*/ 94 h 120"/>
                <a:gd name="T26" fmla="*/ 49 w 109"/>
                <a:gd name="T27" fmla="*/ 90 h 120"/>
                <a:gd name="T28" fmla="*/ 54 w 109"/>
                <a:gd name="T29" fmla="*/ 92 h 120"/>
                <a:gd name="T30" fmla="*/ 32 w 109"/>
                <a:gd name="T31" fmla="*/ 110 h 120"/>
                <a:gd name="T32" fmla="*/ 35 w 109"/>
                <a:gd name="T33" fmla="*/ 119 h 120"/>
                <a:gd name="T34" fmla="*/ 70 w 109"/>
                <a:gd name="T35" fmla="*/ 92 h 120"/>
                <a:gd name="T36" fmla="*/ 89 w 109"/>
                <a:gd name="T37" fmla="*/ 72 h 120"/>
                <a:gd name="T38" fmla="*/ 108 w 109"/>
                <a:gd name="T39" fmla="*/ 5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20">
                  <a:moveTo>
                    <a:pt x="108" y="54"/>
                  </a:moveTo>
                  <a:cubicBezTo>
                    <a:pt x="109" y="45"/>
                    <a:pt x="101" y="49"/>
                    <a:pt x="97" y="52"/>
                  </a:cubicBezTo>
                  <a:cubicBezTo>
                    <a:pt x="94" y="54"/>
                    <a:pt x="86" y="57"/>
                    <a:pt x="84" y="58"/>
                  </a:cubicBezTo>
                  <a:cubicBezTo>
                    <a:pt x="84" y="58"/>
                    <a:pt x="86" y="48"/>
                    <a:pt x="89" y="43"/>
                  </a:cubicBezTo>
                  <a:cubicBezTo>
                    <a:pt x="92" y="37"/>
                    <a:pt x="96" y="21"/>
                    <a:pt x="85" y="10"/>
                  </a:cubicBezTo>
                  <a:cubicBezTo>
                    <a:pt x="74" y="0"/>
                    <a:pt x="72" y="5"/>
                    <a:pt x="70" y="16"/>
                  </a:cubicBezTo>
                  <a:cubicBezTo>
                    <a:pt x="67" y="26"/>
                    <a:pt x="72" y="36"/>
                    <a:pt x="68" y="53"/>
                  </a:cubicBezTo>
                  <a:cubicBezTo>
                    <a:pt x="64" y="70"/>
                    <a:pt x="64" y="68"/>
                    <a:pt x="53" y="72"/>
                  </a:cubicBezTo>
                  <a:cubicBezTo>
                    <a:pt x="42" y="76"/>
                    <a:pt x="27" y="81"/>
                    <a:pt x="11" y="79"/>
                  </a:cubicBezTo>
                  <a:cubicBezTo>
                    <a:pt x="3" y="78"/>
                    <a:pt x="0" y="75"/>
                    <a:pt x="2" y="89"/>
                  </a:cubicBezTo>
                  <a:cubicBezTo>
                    <a:pt x="2" y="89"/>
                    <a:pt x="4" y="97"/>
                    <a:pt x="20" y="100"/>
                  </a:cubicBezTo>
                  <a:cubicBezTo>
                    <a:pt x="24" y="101"/>
                    <a:pt x="27" y="99"/>
                    <a:pt x="31" y="98"/>
                  </a:cubicBezTo>
                  <a:cubicBezTo>
                    <a:pt x="35" y="98"/>
                    <a:pt x="38" y="96"/>
                    <a:pt x="41" y="94"/>
                  </a:cubicBezTo>
                  <a:cubicBezTo>
                    <a:pt x="46" y="92"/>
                    <a:pt x="49" y="90"/>
                    <a:pt x="49" y="90"/>
                  </a:cubicBezTo>
                  <a:cubicBezTo>
                    <a:pt x="49" y="90"/>
                    <a:pt x="55" y="89"/>
                    <a:pt x="54" y="92"/>
                  </a:cubicBezTo>
                  <a:cubicBezTo>
                    <a:pt x="53" y="95"/>
                    <a:pt x="47" y="104"/>
                    <a:pt x="32" y="110"/>
                  </a:cubicBezTo>
                  <a:cubicBezTo>
                    <a:pt x="17" y="116"/>
                    <a:pt x="29" y="120"/>
                    <a:pt x="35" y="119"/>
                  </a:cubicBezTo>
                  <a:cubicBezTo>
                    <a:pt x="40" y="118"/>
                    <a:pt x="61" y="116"/>
                    <a:pt x="70" y="92"/>
                  </a:cubicBezTo>
                  <a:cubicBezTo>
                    <a:pt x="80" y="69"/>
                    <a:pt x="89" y="72"/>
                    <a:pt x="89" y="72"/>
                  </a:cubicBezTo>
                  <a:cubicBezTo>
                    <a:pt x="89" y="72"/>
                    <a:pt x="107" y="63"/>
                    <a:pt x="1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7" name="isľïďé">
              <a:extLst>
                <a:ext uri="{FF2B5EF4-FFF2-40B4-BE49-F238E27FC236}">
                  <a16:creationId xmlns:a16="http://schemas.microsoft.com/office/drawing/2014/main" id="{B5DD474A-D74B-4156-BB24-6E77A6DC6030}"/>
                </a:ext>
              </a:extLst>
            </p:cNvPr>
            <p:cNvSpPr/>
            <p:nvPr/>
          </p:nvSpPr>
          <p:spPr bwMode="auto">
            <a:xfrm>
              <a:off x="7809707" y="3346452"/>
              <a:ext cx="161925" cy="187325"/>
            </a:xfrm>
            <a:custGeom>
              <a:avLst/>
              <a:gdLst>
                <a:gd name="T0" fmla="*/ 17 w 31"/>
                <a:gd name="T1" fmla="*/ 6 h 36"/>
                <a:gd name="T2" fmla="*/ 3 w 31"/>
                <a:gd name="T3" fmla="*/ 7 h 36"/>
                <a:gd name="T4" fmla="*/ 9 w 31"/>
                <a:gd name="T5" fmla="*/ 27 h 36"/>
                <a:gd name="T6" fmla="*/ 12 w 31"/>
                <a:gd name="T7" fmla="*/ 36 h 36"/>
                <a:gd name="T8" fmla="*/ 26 w 31"/>
                <a:gd name="T9" fmla="*/ 17 h 36"/>
                <a:gd name="T10" fmla="*/ 17 w 31"/>
                <a:gd name="T1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6">
                  <a:moveTo>
                    <a:pt x="17" y="6"/>
                  </a:moveTo>
                  <a:cubicBezTo>
                    <a:pt x="17" y="6"/>
                    <a:pt x="6" y="0"/>
                    <a:pt x="3" y="7"/>
                  </a:cubicBezTo>
                  <a:cubicBezTo>
                    <a:pt x="0" y="14"/>
                    <a:pt x="6" y="23"/>
                    <a:pt x="9" y="27"/>
                  </a:cubicBezTo>
                  <a:cubicBezTo>
                    <a:pt x="12" y="31"/>
                    <a:pt x="5" y="36"/>
                    <a:pt x="12" y="36"/>
                  </a:cubicBezTo>
                  <a:cubicBezTo>
                    <a:pt x="20" y="36"/>
                    <a:pt x="31" y="33"/>
                    <a:pt x="26" y="17"/>
                  </a:cubicBezTo>
                  <a:cubicBezTo>
                    <a:pt x="23" y="10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8" name="íśliḑê">
              <a:extLst>
                <a:ext uri="{FF2B5EF4-FFF2-40B4-BE49-F238E27FC236}">
                  <a16:creationId xmlns:a16="http://schemas.microsoft.com/office/drawing/2014/main" id="{86B4B5F9-C59B-4466-8071-CFD2CEB0F9B4}"/>
                </a:ext>
              </a:extLst>
            </p:cNvPr>
            <p:cNvSpPr/>
            <p:nvPr/>
          </p:nvSpPr>
          <p:spPr bwMode="auto">
            <a:xfrm>
              <a:off x="8266907" y="3121027"/>
              <a:ext cx="93663" cy="146050"/>
            </a:xfrm>
            <a:custGeom>
              <a:avLst/>
              <a:gdLst>
                <a:gd name="T0" fmla="*/ 11 w 18"/>
                <a:gd name="T1" fmla="*/ 27 h 28"/>
                <a:gd name="T2" fmla="*/ 17 w 18"/>
                <a:gd name="T3" fmla="*/ 10 h 28"/>
                <a:gd name="T4" fmla="*/ 14 w 18"/>
                <a:gd name="T5" fmla="*/ 4 h 28"/>
                <a:gd name="T6" fmla="*/ 8 w 18"/>
                <a:gd name="T7" fmla="*/ 0 h 28"/>
                <a:gd name="T8" fmla="*/ 1 w 18"/>
                <a:gd name="T9" fmla="*/ 12 h 28"/>
                <a:gd name="T10" fmla="*/ 11 w 18"/>
                <a:gd name="T11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8">
                  <a:moveTo>
                    <a:pt x="11" y="27"/>
                  </a:moveTo>
                  <a:cubicBezTo>
                    <a:pt x="15" y="25"/>
                    <a:pt x="18" y="21"/>
                    <a:pt x="17" y="10"/>
                  </a:cubicBezTo>
                  <a:cubicBezTo>
                    <a:pt x="16" y="7"/>
                    <a:pt x="15" y="6"/>
                    <a:pt x="14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6" y="0"/>
                    <a:pt x="0" y="2"/>
                    <a:pt x="1" y="12"/>
                  </a:cubicBezTo>
                  <a:cubicBezTo>
                    <a:pt x="2" y="21"/>
                    <a:pt x="7" y="28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29" name="isḻiḋê">
              <a:extLst>
                <a:ext uri="{FF2B5EF4-FFF2-40B4-BE49-F238E27FC236}">
                  <a16:creationId xmlns:a16="http://schemas.microsoft.com/office/drawing/2014/main" id="{6258D1E0-55F8-4FFB-BC0A-55849ED661C6}"/>
                </a:ext>
              </a:extLst>
            </p:cNvPr>
            <p:cNvSpPr/>
            <p:nvPr/>
          </p:nvSpPr>
          <p:spPr bwMode="auto">
            <a:xfrm>
              <a:off x="8209757" y="2776539"/>
              <a:ext cx="623888" cy="846138"/>
            </a:xfrm>
            <a:custGeom>
              <a:avLst/>
              <a:gdLst>
                <a:gd name="T0" fmla="*/ 100 w 120"/>
                <a:gd name="T1" fmla="*/ 60 h 162"/>
                <a:gd name="T2" fmla="*/ 107 w 120"/>
                <a:gd name="T3" fmla="*/ 27 h 162"/>
                <a:gd name="T4" fmla="*/ 95 w 120"/>
                <a:gd name="T5" fmla="*/ 23 h 162"/>
                <a:gd name="T6" fmla="*/ 91 w 120"/>
                <a:gd name="T7" fmla="*/ 3 h 162"/>
                <a:gd name="T8" fmla="*/ 84 w 120"/>
                <a:gd name="T9" fmla="*/ 9 h 162"/>
                <a:gd name="T10" fmla="*/ 77 w 120"/>
                <a:gd name="T11" fmla="*/ 19 h 162"/>
                <a:gd name="T12" fmla="*/ 69 w 120"/>
                <a:gd name="T13" fmla="*/ 19 h 162"/>
                <a:gd name="T14" fmla="*/ 56 w 120"/>
                <a:gd name="T15" fmla="*/ 28 h 162"/>
                <a:gd name="T16" fmla="*/ 60 w 120"/>
                <a:gd name="T17" fmla="*/ 33 h 162"/>
                <a:gd name="T18" fmla="*/ 59 w 120"/>
                <a:gd name="T19" fmla="*/ 43 h 162"/>
                <a:gd name="T20" fmla="*/ 50 w 120"/>
                <a:gd name="T21" fmla="*/ 52 h 162"/>
                <a:gd name="T22" fmla="*/ 52 w 120"/>
                <a:gd name="T23" fmla="*/ 60 h 162"/>
                <a:gd name="T24" fmla="*/ 48 w 120"/>
                <a:gd name="T25" fmla="*/ 56 h 162"/>
                <a:gd name="T26" fmla="*/ 32 w 120"/>
                <a:gd name="T27" fmla="*/ 37 h 162"/>
                <a:gd name="T28" fmla="*/ 26 w 120"/>
                <a:gd name="T29" fmla="*/ 50 h 162"/>
                <a:gd name="T30" fmla="*/ 33 w 120"/>
                <a:gd name="T31" fmla="*/ 76 h 162"/>
                <a:gd name="T32" fmla="*/ 45 w 120"/>
                <a:gd name="T33" fmla="*/ 77 h 162"/>
                <a:gd name="T34" fmla="*/ 58 w 120"/>
                <a:gd name="T35" fmla="*/ 72 h 162"/>
                <a:gd name="T36" fmla="*/ 62 w 120"/>
                <a:gd name="T37" fmla="*/ 75 h 162"/>
                <a:gd name="T38" fmla="*/ 22 w 120"/>
                <a:gd name="T39" fmla="*/ 101 h 162"/>
                <a:gd name="T40" fmla="*/ 25 w 120"/>
                <a:gd name="T41" fmla="*/ 111 h 162"/>
                <a:gd name="T42" fmla="*/ 55 w 120"/>
                <a:gd name="T43" fmla="*/ 100 h 162"/>
                <a:gd name="T44" fmla="*/ 59 w 120"/>
                <a:gd name="T45" fmla="*/ 103 h 162"/>
                <a:gd name="T46" fmla="*/ 39 w 120"/>
                <a:gd name="T47" fmla="*/ 119 h 162"/>
                <a:gd name="T48" fmla="*/ 12 w 120"/>
                <a:gd name="T49" fmla="*/ 128 h 162"/>
                <a:gd name="T50" fmla="*/ 7 w 120"/>
                <a:gd name="T51" fmla="*/ 136 h 162"/>
                <a:gd name="T52" fmla="*/ 30 w 120"/>
                <a:gd name="T53" fmla="*/ 141 h 162"/>
                <a:gd name="T54" fmla="*/ 55 w 120"/>
                <a:gd name="T55" fmla="*/ 136 h 162"/>
                <a:gd name="T56" fmla="*/ 43 w 120"/>
                <a:gd name="T57" fmla="*/ 148 h 162"/>
                <a:gd name="T58" fmla="*/ 50 w 120"/>
                <a:gd name="T59" fmla="*/ 158 h 162"/>
                <a:gd name="T60" fmla="*/ 71 w 120"/>
                <a:gd name="T61" fmla="*/ 149 h 162"/>
                <a:gd name="T62" fmla="*/ 71 w 120"/>
                <a:gd name="T63" fmla="*/ 125 h 162"/>
                <a:gd name="T64" fmla="*/ 79 w 120"/>
                <a:gd name="T65" fmla="*/ 120 h 162"/>
                <a:gd name="T66" fmla="*/ 75 w 120"/>
                <a:gd name="T67" fmla="*/ 102 h 162"/>
                <a:gd name="T68" fmla="*/ 96 w 120"/>
                <a:gd name="T69" fmla="*/ 86 h 162"/>
                <a:gd name="T70" fmla="*/ 102 w 120"/>
                <a:gd name="T71" fmla="*/ 75 h 162"/>
                <a:gd name="T72" fmla="*/ 100 w 120"/>
                <a:gd name="T73" fmla="*/ 60 h 162"/>
                <a:gd name="T74" fmla="*/ 90 w 120"/>
                <a:gd name="T75" fmla="*/ 49 h 162"/>
                <a:gd name="T76" fmla="*/ 86 w 120"/>
                <a:gd name="T77" fmla="*/ 53 h 162"/>
                <a:gd name="T78" fmla="*/ 83 w 120"/>
                <a:gd name="T79" fmla="*/ 53 h 162"/>
                <a:gd name="T80" fmla="*/ 80 w 120"/>
                <a:gd name="T81" fmla="*/ 48 h 162"/>
                <a:gd name="T82" fmla="*/ 89 w 120"/>
                <a:gd name="T83" fmla="*/ 44 h 162"/>
                <a:gd name="T84" fmla="*/ 90 w 120"/>
                <a:gd name="T85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62">
                  <a:moveTo>
                    <a:pt x="100" y="60"/>
                  </a:moveTo>
                  <a:cubicBezTo>
                    <a:pt x="108" y="50"/>
                    <a:pt x="120" y="40"/>
                    <a:pt x="107" y="27"/>
                  </a:cubicBezTo>
                  <a:cubicBezTo>
                    <a:pt x="107" y="27"/>
                    <a:pt x="105" y="24"/>
                    <a:pt x="95" y="23"/>
                  </a:cubicBezTo>
                  <a:cubicBezTo>
                    <a:pt x="95" y="23"/>
                    <a:pt x="105" y="8"/>
                    <a:pt x="91" y="3"/>
                  </a:cubicBezTo>
                  <a:cubicBezTo>
                    <a:pt x="91" y="3"/>
                    <a:pt x="88" y="0"/>
                    <a:pt x="84" y="9"/>
                  </a:cubicBezTo>
                  <a:cubicBezTo>
                    <a:pt x="80" y="17"/>
                    <a:pt x="77" y="17"/>
                    <a:pt x="77" y="19"/>
                  </a:cubicBezTo>
                  <a:cubicBezTo>
                    <a:pt x="77" y="21"/>
                    <a:pt x="74" y="21"/>
                    <a:pt x="69" y="19"/>
                  </a:cubicBezTo>
                  <a:cubicBezTo>
                    <a:pt x="64" y="17"/>
                    <a:pt x="56" y="19"/>
                    <a:pt x="56" y="28"/>
                  </a:cubicBezTo>
                  <a:cubicBezTo>
                    <a:pt x="56" y="28"/>
                    <a:pt x="56" y="31"/>
                    <a:pt x="60" y="33"/>
                  </a:cubicBezTo>
                  <a:cubicBezTo>
                    <a:pt x="63" y="36"/>
                    <a:pt x="66" y="37"/>
                    <a:pt x="59" y="43"/>
                  </a:cubicBezTo>
                  <a:cubicBezTo>
                    <a:pt x="53" y="49"/>
                    <a:pt x="50" y="40"/>
                    <a:pt x="50" y="52"/>
                  </a:cubicBezTo>
                  <a:cubicBezTo>
                    <a:pt x="50" y="52"/>
                    <a:pt x="57" y="57"/>
                    <a:pt x="52" y="60"/>
                  </a:cubicBezTo>
                  <a:cubicBezTo>
                    <a:pt x="47" y="63"/>
                    <a:pt x="48" y="59"/>
                    <a:pt x="48" y="56"/>
                  </a:cubicBezTo>
                  <a:cubicBezTo>
                    <a:pt x="48" y="59"/>
                    <a:pt x="43" y="42"/>
                    <a:pt x="32" y="37"/>
                  </a:cubicBezTo>
                  <a:cubicBezTo>
                    <a:pt x="30" y="37"/>
                    <a:pt x="24" y="37"/>
                    <a:pt x="26" y="50"/>
                  </a:cubicBezTo>
                  <a:cubicBezTo>
                    <a:pt x="28" y="63"/>
                    <a:pt x="32" y="66"/>
                    <a:pt x="33" y="76"/>
                  </a:cubicBezTo>
                  <a:cubicBezTo>
                    <a:pt x="33" y="87"/>
                    <a:pt x="43" y="82"/>
                    <a:pt x="45" y="77"/>
                  </a:cubicBezTo>
                  <a:cubicBezTo>
                    <a:pt x="46" y="72"/>
                    <a:pt x="58" y="72"/>
                    <a:pt x="58" y="72"/>
                  </a:cubicBezTo>
                  <a:cubicBezTo>
                    <a:pt x="58" y="72"/>
                    <a:pt x="68" y="71"/>
                    <a:pt x="62" y="75"/>
                  </a:cubicBezTo>
                  <a:cubicBezTo>
                    <a:pt x="56" y="80"/>
                    <a:pt x="22" y="101"/>
                    <a:pt x="22" y="101"/>
                  </a:cubicBezTo>
                  <a:cubicBezTo>
                    <a:pt x="22" y="101"/>
                    <a:pt x="9" y="108"/>
                    <a:pt x="25" y="111"/>
                  </a:cubicBezTo>
                  <a:cubicBezTo>
                    <a:pt x="42" y="113"/>
                    <a:pt x="55" y="100"/>
                    <a:pt x="55" y="100"/>
                  </a:cubicBezTo>
                  <a:cubicBezTo>
                    <a:pt x="55" y="100"/>
                    <a:pt x="61" y="95"/>
                    <a:pt x="59" y="103"/>
                  </a:cubicBezTo>
                  <a:cubicBezTo>
                    <a:pt x="56" y="111"/>
                    <a:pt x="39" y="119"/>
                    <a:pt x="39" y="119"/>
                  </a:cubicBezTo>
                  <a:cubicBezTo>
                    <a:pt x="39" y="119"/>
                    <a:pt x="23" y="125"/>
                    <a:pt x="12" y="128"/>
                  </a:cubicBezTo>
                  <a:cubicBezTo>
                    <a:pt x="0" y="130"/>
                    <a:pt x="4" y="130"/>
                    <a:pt x="7" y="136"/>
                  </a:cubicBezTo>
                  <a:cubicBezTo>
                    <a:pt x="10" y="143"/>
                    <a:pt x="21" y="147"/>
                    <a:pt x="30" y="141"/>
                  </a:cubicBezTo>
                  <a:cubicBezTo>
                    <a:pt x="38" y="135"/>
                    <a:pt x="56" y="129"/>
                    <a:pt x="55" y="136"/>
                  </a:cubicBezTo>
                  <a:cubicBezTo>
                    <a:pt x="55" y="143"/>
                    <a:pt x="54" y="145"/>
                    <a:pt x="43" y="148"/>
                  </a:cubicBezTo>
                  <a:cubicBezTo>
                    <a:pt x="32" y="152"/>
                    <a:pt x="37" y="154"/>
                    <a:pt x="50" y="158"/>
                  </a:cubicBezTo>
                  <a:cubicBezTo>
                    <a:pt x="63" y="162"/>
                    <a:pt x="71" y="157"/>
                    <a:pt x="71" y="149"/>
                  </a:cubicBezTo>
                  <a:cubicBezTo>
                    <a:pt x="71" y="140"/>
                    <a:pt x="71" y="125"/>
                    <a:pt x="71" y="125"/>
                  </a:cubicBezTo>
                  <a:cubicBezTo>
                    <a:pt x="71" y="125"/>
                    <a:pt x="76" y="121"/>
                    <a:pt x="79" y="120"/>
                  </a:cubicBezTo>
                  <a:cubicBezTo>
                    <a:pt x="82" y="119"/>
                    <a:pt x="85" y="103"/>
                    <a:pt x="75" y="102"/>
                  </a:cubicBezTo>
                  <a:cubicBezTo>
                    <a:pt x="75" y="102"/>
                    <a:pt x="81" y="90"/>
                    <a:pt x="96" y="86"/>
                  </a:cubicBezTo>
                  <a:cubicBezTo>
                    <a:pt x="96" y="86"/>
                    <a:pt x="102" y="84"/>
                    <a:pt x="102" y="75"/>
                  </a:cubicBezTo>
                  <a:cubicBezTo>
                    <a:pt x="102" y="66"/>
                    <a:pt x="91" y="70"/>
                    <a:pt x="100" y="60"/>
                  </a:cubicBezTo>
                  <a:close/>
                  <a:moveTo>
                    <a:pt x="90" y="49"/>
                  </a:moveTo>
                  <a:cubicBezTo>
                    <a:pt x="88" y="51"/>
                    <a:pt x="86" y="53"/>
                    <a:pt x="86" y="53"/>
                  </a:cubicBezTo>
                  <a:cubicBezTo>
                    <a:pt x="85" y="59"/>
                    <a:pt x="85" y="55"/>
                    <a:pt x="83" y="53"/>
                  </a:cubicBezTo>
                  <a:cubicBezTo>
                    <a:pt x="80" y="51"/>
                    <a:pt x="80" y="48"/>
                    <a:pt x="80" y="48"/>
                  </a:cubicBezTo>
                  <a:cubicBezTo>
                    <a:pt x="81" y="38"/>
                    <a:pt x="89" y="44"/>
                    <a:pt x="89" y="44"/>
                  </a:cubicBezTo>
                  <a:cubicBezTo>
                    <a:pt x="89" y="44"/>
                    <a:pt x="92" y="48"/>
                    <a:pt x="90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0" name="ïṧľïḑe">
              <a:extLst>
                <a:ext uri="{FF2B5EF4-FFF2-40B4-BE49-F238E27FC236}">
                  <a16:creationId xmlns:a16="http://schemas.microsoft.com/office/drawing/2014/main" id="{4927E9D6-5CD9-4CFB-8733-B873836F43A5}"/>
                </a:ext>
              </a:extLst>
            </p:cNvPr>
            <p:cNvSpPr/>
            <p:nvPr/>
          </p:nvSpPr>
          <p:spPr bwMode="auto">
            <a:xfrm>
              <a:off x="5342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109 h 132"/>
                <a:gd name="T4" fmla="*/ 69 w 105"/>
                <a:gd name="T5" fmla="*/ 23 h 132"/>
                <a:gd name="T6" fmla="*/ 7 w 105"/>
                <a:gd name="T7" fmla="*/ 23 h 132"/>
                <a:gd name="T8" fmla="*/ 7 w 105"/>
                <a:gd name="T9" fmla="*/ 0 h 132"/>
                <a:gd name="T10" fmla="*/ 102 w 105"/>
                <a:gd name="T11" fmla="*/ 0 h 132"/>
                <a:gd name="T12" fmla="*/ 102 w 105"/>
                <a:gd name="T13" fmla="*/ 23 h 132"/>
                <a:gd name="T14" fmla="*/ 33 w 105"/>
                <a:gd name="T15" fmla="*/ 112 h 132"/>
                <a:gd name="T16" fmla="*/ 105 w 105"/>
                <a:gd name="T17" fmla="*/ 112 h 132"/>
                <a:gd name="T18" fmla="*/ 105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109"/>
                  </a:lnTo>
                  <a:lnTo>
                    <a:pt x="69" y="23"/>
                  </a:lnTo>
                  <a:lnTo>
                    <a:pt x="7" y="23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23"/>
                  </a:lnTo>
                  <a:lnTo>
                    <a:pt x="33" y="112"/>
                  </a:lnTo>
                  <a:lnTo>
                    <a:pt x="105" y="112"/>
                  </a:lnTo>
                  <a:lnTo>
                    <a:pt x="105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1" name="îṩḻïdé">
              <a:extLst>
                <a:ext uri="{FF2B5EF4-FFF2-40B4-BE49-F238E27FC236}">
                  <a16:creationId xmlns:a16="http://schemas.microsoft.com/office/drawing/2014/main" id="{2BB5A9A7-7EF7-4921-9918-781E1E0468E2}"/>
                </a:ext>
              </a:extLst>
            </p:cNvPr>
            <p:cNvSpPr/>
            <p:nvPr/>
          </p:nvSpPr>
          <p:spPr bwMode="auto">
            <a:xfrm>
              <a:off x="5550694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30 w 105"/>
                <a:gd name="T5" fmla="*/ 0 h 132"/>
                <a:gd name="T6" fmla="*/ 30 w 105"/>
                <a:gd name="T7" fmla="*/ 53 h 132"/>
                <a:gd name="T8" fmla="*/ 79 w 105"/>
                <a:gd name="T9" fmla="*/ 53 h 132"/>
                <a:gd name="T10" fmla="*/ 79 w 105"/>
                <a:gd name="T11" fmla="*/ 0 h 132"/>
                <a:gd name="T12" fmla="*/ 105 w 105"/>
                <a:gd name="T13" fmla="*/ 0 h 132"/>
                <a:gd name="T14" fmla="*/ 105 w 105"/>
                <a:gd name="T15" fmla="*/ 132 h 132"/>
                <a:gd name="T16" fmla="*/ 79 w 105"/>
                <a:gd name="T17" fmla="*/ 132 h 132"/>
                <a:gd name="T18" fmla="*/ 79 w 105"/>
                <a:gd name="T19" fmla="*/ 76 h 132"/>
                <a:gd name="T20" fmla="*/ 30 w 105"/>
                <a:gd name="T21" fmla="*/ 76 h 132"/>
                <a:gd name="T22" fmla="*/ 30 w 105"/>
                <a:gd name="T23" fmla="*/ 132 h 132"/>
                <a:gd name="T24" fmla="*/ 0 w 105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53"/>
                  </a:lnTo>
                  <a:lnTo>
                    <a:pt x="79" y="53"/>
                  </a:lnTo>
                  <a:lnTo>
                    <a:pt x="79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79" y="76"/>
                  </a:lnTo>
                  <a:lnTo>
                    <a:pt x="30" y="76"/>
                  </a:lnTo>
                  <a:lnTo>
                    <a:pt x="30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2" name="íṩļiḋê">
              <a:extLst>
                <a:ext uri="{FF2B5EF4-FFF2-40B4-BE49-F238E27FC236}">
                  <a16:creationId xmlns:a16="http://schemas.microsoft.com/office/drawing/2014/main" id="{EC9D9861-2274-49A8-BFE0-8C6C109ED413}"/>
                </a:ext>
              </a:extLst>
            </p:cNvPr>
            <p:cNvSpPr/>
            <p:nvPr/>
          </p:nvSpPr>
          <p:spPr bwMode="auto">
            <a:xfrm>
              <a:off x="5779294" y="3867152"/>
              <a:ext cx="155575" cy="209550"/>
            </a:xfrm>
            <a:custGeom>
              <a:avLst/>
              <a:gdLst>
                <a:gd name="T0" fmla="*/ 0 w 98"/>
                <a:gd name="T1" fmla="*/ 132 h 132"/>
                <a:gd name="T2" fmla="*/ 0 w 98"/>
                <a:gd name="T3" fmla="*/ 0 h 132"/>
                <a:gd name="T4" fmla="*/ 95 w 98"/>
                <a:gd name="T5" fmla="*/ 0 h 132"/>
                <a:gd name="T6" fmla="*/ 95 w 98"/>
                <a:gd name="T7" fmla="*/ 23 h 132"/>
                <a:gd name="T8" fmla="*/ 26 w 98"/>
                <a:gd name="T9" fmla="*/ 23 h 132"/>
                <a:gd name="T10" fmla="*/ 26 w 98"/>
                <a:gd name="T11" fmla="*/ 53 h 132"/>
                <a:gd name="T12" fmla="*/ 92 w 98"/>
                <a:gd name="T13" fmla="*/ 53 h 132"/>
                <a:gd name="T14" fmla="*/ 92 w 98"/>
                <a:gd name="T15" fmla="*/ 76 h 132"/>
                <a:gd name="T16" fmla="*/ 26 w 98"/>
                <a:gd name="T17" fmla="*/ 76 h 132"/>
                <a:gd name="T18" fmla="*/ 26 w 98"/>
                <a:gd name="T19" fmla="*/ 112 h 132"/>
                <a:gd name="T20" fmla="*/ 98 w 98"/>
                <a:gd name="T21" fmla="*/ 112 h 132"/>
                <a:gd name="T22" fmla="*/ 98 w 98"/>
                <a:gd name="T23" fmla="*/ 132 h 132"/>
                <a:gd name="T24" fmla="*/ 0 w 98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2">
                  <a:moveTo>
                    <a:pt x="0" y="132"/>
                  </a:moveTo>
                  <a:lnTo>
                    <a:pt x="0" y="0"/>
                  </a:lnTo>
                  <a:lnTo>
                    <a:pt x="95" y="0"/>
                  </a:lnTo>
                  <a:lnTo>
                    <a:pt x="95" y="23"/>
                  </a:lnTo>
                  <a:lnTo>
                    <a:pt x="26" y="23"/>
                  </a:lnTo>
                  <a:lnTo>
                    <a:pt x="26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6" y="76"/>
                  </a:lnTo>
                  <a:lnTo>
                    <a:pt x="26" y="112"/>
                  </a:lnTo>
                  <a:lnTo>
                    <a:pt x="98" y="112"/>
                  </a:lnTo>
                  <a:lnTo>
                    <a:pt x="98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3" name="iş1íḑê">
              <a:extLst>
                <a:ext uri="{FF2B5EF4-FFF2-40B4-BE49-F238E27FC236}">
                  <a16:creationId xmlns:a16="http://schemas.microsoft.com/office/drawing/2014/main" id="{183D83A4-12E1-48F4-9E88-4588DFCD7A03}"/>
                </a:ext>
              </a:extLst>
            </p:cNvPr>
            <p:cNvSpPr/>
            <p:nvPr/>
          </p:nvSpPr>
          <p:spPr bwMode="auto">
            <a:xfrm>
              <a:off x="5971382" y="3867152"/>
              <a:ext cx="134938" cy="214313"/>
            </a:xfrm>
            <a:custGeom>
              <a:avLst/>
              <a:gdLst>
                <a:gd name="T0" fmla="*/ 18 w 26"/>
                <a:gd name="T1" fmla="*/ 0 h 41"/>
                <a:gd name="T2" fmla="*/ 26 w 26"/>
                <a:gd name="T3" fmla="*/ 0 h 41"/>
                <a:gd name="T4" fmla="*/ 26 w 26"/>
                <a:gd name="T5" fmla="*/ 26 h 41"/>
                <a:gd name="T6" fmla="*/ 25 w 26"/>
                <a:gd name="T7" fmla="*/ 33 h 41"/>
                <a:gd name="T8" fmla="*/ 20 w 26"/>
                <a:gd name="T9" fmla="*/ 39 h 41"/>
                <a:gd name="T10" fmla="*/ 12 w 26"/>
                <a:gd name="T11" fmla="*/ 41 h 41"/>
                <a:gd name="T12" fmla="*/ 3 w 26"/>
                <a:gd name="T13" fmla="*/ 38 h 41"/>
                <a:gd name="T14" fmla="*/ 0 w 26"/>
                <a:gd name="T15" fmla="*/ 28 h 41"/>
                <a:gd name="T16" fmla="*/ 8 w 26"/>
                <a:gd name="T17" fmla="*/ 27 h 41"/>
                <a:gd name="T18" fmla="*/ 9 w 26"/>
                <a:gd name="T19" fmla="*/ 32 h 41"/>
                <a:gd name="T20" fmla="*/ 13 w 26"/>
                <a:gd name="T21" fmla="*/ 34 h 41"/>
                <a:gd name="T22" fmla="*/ 16 w 26"/>
                <a:gd name="T23" fmla="*/ 33 h 41"/>
                <a:gd name="T24" fmla="*/ 18 w 26"/>
                <a:gd name="T25" fmla="*/ 26 h 41"/>
                <a:gd name="T26" fmla="*/ 18 w 26"/>
                <a:gd name="T2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41">
                  <a:moveTo>
                    <a:pt x="1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9"/>
                    <a:pt x="25" y="32"/>
                    <a:pt x="25" y="33"/>
                  </a:cubicBezTo>
                  <a:cubicBezTo>
                    <a:pt x="24" y="36"/>
                    <a:pt x="23" y="37"/>
                    <a:pt x="20" y="39"/>
                  </a:cubicBezTo>
                  <a:cubicBezTo>
                    <a:pt x="18" y="40"/>
                    <a:pt x="16" y="41"/>
                    <a:pt x="12" y="41"/>
                  </a:cubicBezTo>
                  <a:cubicBezTo>
                    <a:pt x="8" y="41"/>
                    <a:pt x="5" y="40"/>
                    <a:pt x="3" y="38"/>
                  </a:cubicBezTo>
                  <a:cubicBezTo>
                    <a:pt x="1" y="35"/>
                    <a:pt x="0" y="32"/>
                    <a:pt x="0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8" y="31"/>
                    <a:pt x="9" y="32"/>
                  </a:cubicBezTo>
                  <a:cubicBezTo>
                    <a:pt x="10" y="33"/>
                    <a:pt x="11" y="34"/>
                    <a:pt x="13" y="34"/>
                  </a:cubicBezTo>
                  <a:cubicBezTo>
                    <a:pt x="14" y="34"/>
                    <a:pt x="16" y="34"/>
                    <a:pt x="16" y="33"/>
                  </a:cubicBezTo>
                  <a:cubicBezTo>
                    <a:pt x="17" y="32"/>
                    <a:pt x="18" y="29"/>
                    <a:pt x="18" y="26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4" name="ïSļíďé">
              <a:extLst>
                <a:ext uri="{FF2B5EF4-FFF2-40B4-BE49-F238E27FC236}">
                  <a16:creationId xmlns:a16="http://schemas.microsoft.com/office/drawing/2014/main" id="{2AD16A80-F745-46C2-B93D-21E4994269E3}"/>
                </a:ext>
              </a:extLst>
            </p:cNvPr>
            <p:cNvSpPr/>
            <p:nvPr/>
          </p:nvSpPr>
          <p:spPr bwMode="auto">
            <a:xfrm>
              <a:off x="616346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5" name="iş1iḍè">
              <a:extLst>
                <a:ext uri="{FF2B5EF4-FFF2-40B4-BE49-F238E27FC236}">
                  <a16:creationId xmlns:a16="http://schemas.microsoft.com/office/drawing/2014/main" id="{27EB7FC3-C041-4496-9FB8-F4DA111BC43F}"/>
                </a:ext>
              </a:extLst>
            </p:cNvPr>
            <p:cNvSpPr/>
            <p:nvPr/>
          </p:nvSpPr>
          <p:spPr bwMode="auto">
            <a:xfrm>
              <a:off x="6241257" y="3867152"/>
              <a:ext cx="207963" cy="209550"/>
            </a:xfrm>
            <a:custGeom>
              <a:avLst/>
              <a:gdLst>
                <a:gd name="T0" fmla="*/ 131 w 131"/>
                <a:gd name="T1" fmla="*/ 132 h 132"/>
                <a:gd name="T2" fmla="*/ 102 w 131"/>
                <a:gd name="T3" fmla="*/ 132 h 132"/>
                <a:gd name="T4" fmla="*/ 92 w 131"/>
                <a:gd name="T5" fmla="*/ 102 h 132"/>
                <a:gd name="T6" fmla="*/ 40 w 131"/>
                <a:gd name="T7" fmla="*/ 102 h 132"/>
                <a:gd name="T8" fmla="*/ 26 w 131"/>
                <a:gd name="T9" fmla="*/ 132 h 132"/>
                <a:gd name="T10" fmla="*/ 0 w 131"/>
                <a:gd name="T11" fmla="*/ 132 h 132"/>
                <a:gd name="T12" fmla="*/ 49 w 131"/>
                <a:gd name="T13" fmla="*/ 0 h 132"/>
                <a:gd name="T14" fmla="*/ 79 w 131"/>
                <a:gd name="T15" fmla="*/ 0 h 132"/>
                <a:gd name="T16" fmla="*/ 131 w 131"/>
                <a:gd name="T17" fmla="*/ 132 h 132"/>
                <a:gd name="T18" fmla="*/ 131 w 131"/>
                <a:gd name="T19" fmla="*/ 132 h 132"/>
                <a:gd name="T20" fmla="*/ 82 w 131"/>
                <a:gd name="T21" fmla="*/ 83 h 132"/>
                <a:gd name="T22" fmla="*/ 66 w 131"/>
                <a:gd name="T23" fmla="*/ 33 h 132"/>
                <a:gd name="T24" fmla="*/ 46 w 131"/>
                <a:gd name="T25" fmla="*/ 83 h 132"/>
                <a:gd name="T26" fmla="*/ 82 w 131"/>
                <a:gd name="T27" fmla="*/ 8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32">
                  <a:moveTo>
                    <a:pt x="131" y="132"/>
                  </a:moveTo>
                  <a:lnTo>
                    <a:pt x="102" y="132"/>
                  </a:lnTo>
                  <a:lnTo>
                    <a:pt x="92" y="102"/>
                  </a:lnTo>
                  <a:lnTo>
                    <a:pt x="40" y="102"/>
                  </a:lnTo>
                  <a:lnTo>
                    <a:pt x="26" y="132"/>
                  </a:lnTo>
                  <a:lnTo>
                    <a:pt x="0" y="132"/>
                  </a:lnTo>
                  <a:lnTo>
                    <a:pt x="49" y="0"/>
                  </a:lnTo>
                  <a:lnTo>
                    <a:pt x="79" y="0"/>
                  </a:lnTo>
                  <a:lnTo>
                    <a:pt x="131" y="132"/>
                  </a:lnTo>
                  <a:lnTo>
                    <a:pt x="131" y="132"/>
                  </a:lnTo>
                  <a:close/>
                  <a:moveTo>
                    <a:pt x="82" y="83"/>
                  </a:moveTo>
                  <a:lnTo>
                    <a:pt x="66" y="33"/>
                  </a:lnTo>
                  <a:lnTo>
                    <a:pt x="46" y="83"/>
                  </a:lnTo>
                  <a:lnTo>
                    <a:pt x="8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6" name="ïsļídè">
              <a:extLst>
                <a:ext uri="{FF2B5EF4-FFF2-40B4-BE49-F238E27FC236}">
                  <a16:creationId xmlns:a16="http://schemas.microsoft.com/office/drawing/2014/main" id="{303F39D8-5377-402E-A7BE-0EAEA8057386}"/>
                </a:ext>
              </a:extLst>
            </p:cNvPr>
            <p:cNvSpPr/>
            <p:nvPr/>
          </p:nvSpPr>
          <p:spPr bwMode="auto">
            <a:xfrm>
              <a:off x="6485732" y="3867152"/>
              <a:ext cx="166688" cy="209550"/>
            </a:xfrm>
            <a:custGeom>
              <a:avLst/>
              <a:gdLst>
                <a:gd name="T0" fmla="*/ 0 w 105"/>
                <a:gd name="T1" fmla="*/ 132 h 132"/>
                <a:gd name="T2" fmla="*/ 0 w 105"/>
                <a:gd name="T3" fmla="*/ 0 h 132"/>
                <a:gd name="T4" fmla="*/ 26 w 105"/>
                <a:gd name="T5" fmla="*/ 0 h 132"/>
                <a:gd name="T6" fmla="*/ 82 w 105"/>
                <a:gd name="T7" fmla="*/ 89 h 132"/>
                <a:gd name="T8" fmla="*/ 82 w 105"/>
                <a:gd name="T9" fmla="*/ 0 h 132"/>
                <a:gd name="T10" fmla="*/ 105 w 105"/>
                <a:gd name="T11" fmla="*/ 0 h 132"/>
                <a:gd name="T12" fmla="*/ 105 w 105"/>
                <a:gd name="T13" fmla="*/ 132 h 132"/>
                <a:gd name="T14" fmla="*/ 79 w 105"/>
                <a:gd name="T15" fmla="*/ 132 h 132"/>
                <a:gd name="T16" fmla="*/ 26 w 105"/>
                <a:gd name="T17" fmla="*/ 46 h 132"/>
                <a:gd name="T18" fmla="*/ 26 w 105"/>
                <a:gd name="T19" fmla="*/ 132 h 132"/>
                <a:gd name="T20" fmla="*/ 0 w 105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82" y="89"/>
                  </a:lnTo>
                  <a:lnTo>
                    <a:pt x="82" y="0"/>
                  </a:lnTo>
                  <a:lnTo>
                    <a:pt x="105" y="0"/>
                  </a:lnTo>
                  <a:lnTo>
                    <a:pt x="105" y="132"/>
                  </a:lnTo>
                  <a:lnTo>
                    <a:pt x="79" y="132"/>
                  </a:lnTo>
                  <a:lnTo>
                    <a:pt x="26" y="46"/>
                  </a:lnTo>
                  <a:lnTo>
                    <a:pt x="26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7" name="ïṡlîďe">
              <a:extLst>
                <a:ext uri="{FF2B5EF4-FFF2-40B4-BE49-F238E27FC236}">
                  <a16:creationId xmlns:a16="http://schemas.microsoft.com/office/drawing/2014/main" id="{0107CD7A-4CC1-474E-A152-51C94408B900}"/>
                </a:ext>
              </a:extLst>
            </p:cNvPr>
            <p:cNvSpPr/>
            <p:nvPr/>
          </p:nvSpPr>
          <p:spPr bwMode="auto">
            <a:xfrm>
              <a:off x="6703219" y="3867152"/>
              <a:ext cx="198438" cy="214313"/>
            </a:xfrm>
            <a:custGeom>
              <a:avLst/>
              <a:gdLst>
                <a:gd name="T0" fmla="*/ 20 w 38"/>
                <a:gd name="T1" fmla="*/ 26 h 41"/>
                <a:gd name="T2" fmla="*/ 20 w 38"/>
                <a:gd name="T3" fmla="*/ 19 h 41"/>
                <a:gd name="T4" fmla="*/ 38 w 38"/>
                <a:gd name="T5" fmla="*/ 19 h 41"/>
                <a:gd name="T6" fmla="*/ 38 w 38"/>
                <a:gd name="T7" fmla="*/ 35 h 41"/>
                <a:gd name="T8" fmla="*/ 30 w 38"/>
                <a:gd name="T9" fmla="*/ 39 h 41"/>
                <a:gd name="T10" fmla="*/ 21 w 38"/>
                <a:gd name="T11" fmla="*/ 41 h 41"/>
                <a:gd name="T12" fmla="*/ 10 w 38"/>
                <a:gd name="T13" fmla="*/ 38 h 41"/>
                <a:gd name="T14" fmla="*/ 3 w 38"/>
                <a:gd name="T15" fmla="*/ 31 h 41"/>
                <a:gd name="T16" fmla="*/ 0 w 38"/>
                <a:gd name="T17" fmla="*/ 20 h 41"/>
                <a:gd name="T18" fmla="*/ 3 w 38"/>
                <a:gd name="T19" fmla="*/ 9 h 41"/>
                <a:gd name="T20" fmla="*/ 11 w 38"/>
                <a:gd name="T21" fmla="*/ 2 h 41"/>
                <a:gd name="T22" fmla="*/ 20 w 38"/>
                <a:gd name="T23" fmla="*/ 0 h 41"/>
                <a:gd name="T24" fmla="*/ 32 w 38"/>
                <a:gd name="T25" fmla="*/ 3 h 41"/>
                <a:gd name="T26" fmla="*/ 37 w 38"/>
                <a:gd name="T27" fmla="*/ 11 h 41"/>
                <a:gd name="T28" fmla="*/ 29 w 38"/>
                <a:gd name="T29" fmla="*/ 13 h 41"/>
                <a:gd name="T30" fmla="*/ 26 w 38"/>
                <a:gd name="T31" fmla="*/ 8 h 41"/>
                <a:gd name="T32" fmla="*/ 20 w 38"/>
                <a:gd name="T33" fmla="*/ 7 h 41"/>
                <a:gd name="T34" fmla="*/ 12 w 38"/>
                <a:gd name="T35" fmla="*/ 10 h 41"/>
                <a:gd name="T36" fmla="*/ 9 w 38"/>
                <a:gd name="T37" fmla="*/ 20 h 41"/>
                <a:gd name="T38" fmla="*/ 12 w 38"/>
                <a:gd name="T39" fmla="*/ 31 h 41"/>
                <a:gd name="T40" fmla="*/ 20 w 38"/>
                <a:gd name="T41" fmla="*/ 34 h 41"/>
                <a:gd name="T42" fmla="*/ 25 w 38"/>
                <a:gd name="T43" fmla="*/ 33 h 41"/>
                <a:gd name="T44" fmla="*/ 29 w 38"/>
                <a:gd name="T45" fmla="*/ 31 h 41"/>
                <a:gd name="T46" fmla="*/ 29 w 38"/>
                <a:gd name="T47" fmla="*/ 26 h 41"/>
                <a:gd name="T48" fmla="*/ 20 w 38"/>
                <a:gd name="T49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1">
                  <a:moveTo>
                    <a:pt x="20" y="26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6" y="36"/>
                    <a:pt x="33" y="38"/>
                    <a:pt x="30" y="39"/>
                  </a:cubicBezTo>
                  <a:cubicBezTo>
                    <a:pt x="27" y="40"/>
                    <a:pt x="24" y="41"/>
                    <a:pt x="21" y="41"/>
                  </a:cubicBezTo>
                  <a:cubicBezTo>
                    <a:pt x="16" y="41"/>
                    <a:pt x="13" y="40"/>
                    <a:pt x="10" y="38"/>
                  </a:cubicBezTo>
                  <a:cubicBezTo>
                    <a:pt x="6" y="37"/>
                    <a:pt x="4" y="34"/>
                    <a:pt x="3" y="31"/>
                  </a:cubicBezTo>
                  <a:cubicBezTo>
                    <a:pt x="1" y="28"/>
                    <a:pt x="0" y="24"/>
                    <a:pt x="0" y="20"/>
                  </a:cubicBezTo>
                  <a:cubicBezTo>
                    <a:pt x="0" y="16"/>
                    <a:pt x="1" y="12"/>
                    <a:pt x="3" y="9"/>
                  </a:cubicBezTo>
                  <a:cubicBezTo>
                    <a:pt x="5" y="6"/>
                    <a:pt x="7" y="3"/>
                    <a:pt x="11" y="2"/>
                  </a:cubicBezTo>
                  <a:cubicBezTo>
                    <a:pt x="13" y="0"/>
                    <a:pt x="16" y="0"/>
                    <a:pt x="20" y="0"/>
                  </a:cubicBezTo>
                  <a:cubicBezTo>
                    <a:pt x="25" y="0"/>
                    <a:pt x="29" y="1"/>
                    <a:pt x="32" y="3"/>
                  </a:cubicBezTo>
                  <a:cubicBezTo>
                    <a:pt x="34" y="5"/>
                    <a:pt x="36" y="8"/>
                    <a:pt x="37" y="1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1"/>
                    <a:pt x="27" y="9"/>
                    <a:pt x="26" y="8"/>
                  </a:cubicBezTo>
                  <a:cubicBezTo>
                    <a:pt x="24" y="7"/>
                    <a:pt x="22" y="7"/>
                    <a:pt x="20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9" y="16"/>
                    <a:pt x="9" y="20"/>
                  </a:cubicBezTo>
                  <a:cubicBezTo>
                    <a:pt x="9" y="25"/>
                    <a:pt x="10" y="28"/>
                    <a:pt x="12" y="31"/>
                  </a:cubicBezTo>
                  <a:cubicBezTo>
                    <a:pt x="14" y="33"/>
                    <a:pt x="17" y="34"/>
                    <a:pt x="20" y="34"/>
                  </a:cubicBezTo>
                  <a:cubicBezTo>
                    <a:pt x="22" y="34"/>
                    <a:pt x="23" y="34"/>
                    <a:pt x="25" y="33"/>
                  </a:cubicBezTo>
                  <a:cubicBezTo>
                    <a:pt x="27" y="32"/>
                    <a:pt x="28" y="32"/>
                    <a:pt x="29" y="31"/>
                  </a:cubicBezTo>
                  <a:cubicBezTo>
                    <a:pt x="29" y="26"/>
                    <a:pt x="29" y="26"/>
                    <a:pt x="29" y="26"/>
                  </a:cubicBezTo>
                  <a:lnTo>
                    <a:pt x="2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8" name="íSḻiďè">
              <a:extLst>
                <a:ext uri="{FF2B5EF4-FFF2-40B4-BE49-F238E27FC236}">
                  <a16:creationId xmlns:a16="http://schemas.microsoft.com/office/drawing/2014/main" id="{E5AB62EB-8CC1-4087-B909-F6655B40D311}"/>
                </a:ext>
              </a:extLst>
            </p:cNvPr>
            <p:cNvSpPr/>
            <p:nvPr/>
          </p:nvSpPr>
          <p:spPr bwMode="auto">
            <a:xfrm>
              <a:off x="7015957" y="3867152"/>
              <a:ext cx="165100" cy="214313"/>
            </a:xfrm>
            <a:custGeom>
              <a:avLst/>
              <a:gdLst>
                <a:gd name="T0" fmla="*/ 0 w 32"/>
                <a:gd name="T1" fmla="*/ 0 h 41"/>
                <a:gd name="T2" fmla="*/ 9 w 32"/>
                <a:gd name="T3" fmla="*/ 0 h 41"/>
                <a:gd name="T4" fmla="*/ 9 w 32"/>
                <a:gd name="T5" fmla="*/ 22 h 41"/>
                <a:gd name="T6" fmla="*/ 9 w 32"/>
                <a:gd name="T7" fmla="*/ 29 h 41"/>
                <a:gd name="T8" fmla="*/ 11 w 32"/>
                <a:gd name="T9" fmla="*/ 33 h 41"/>
                <a:gd name="T10" fmla="*/ 17 w 32"/>
                <a:gd name="T11" fmla="*/ 34 h 41"/>
                <a:gd name="T12" fmla="*/ 22 w 32"/>
                <a:gd name="T13" fmla="*/ 33 h 41"/>
                <a:gd name="T14" fmla="*/ 24 w 32"/>
                <a:gd name="T15" fmla="*/ 29 h 41"/>
                <a:gd name="T16" fmla="*/ 24 w 32"/>
                <a:gd name="T17" fmla="*/ 22 h 41"/>
                <a:gd name="T18" fmla="*/ 24 w 32"/>
                <a:gd name="T19" fmla="*/ 0 h 41"/>
                <a:gd name="T20" fmla="*/ 32 w 32"/>
                <a:gd name="T21" fmla="*/ 0 h 41"/>
                <a:gd name="T22" fmla="*/ 32 w 32"/>
                <a:gd name="T23" fmla="*/ 21 h 41"/>
                <a:gd name="T24" fmla="*/ 32 w 32"/>
                <a:gd name="T25" fmla="*/ 32 h 41"/>
                <a:gd name="T26" fmla="*/ 29 w 32"/>
                <a:gd name="T27" fmla="*/ 37 h 41"/>
                <a:gd name="T28" fmla="*/ 25 w 32"/>
                <a:gd name="T29" fmla="*/ 40 h 41"/>
                <a:gd name="T30" fmla="*/ 17 w 32"/>
                <a:gd name="T31" fmla="*/ 41 h 41"/>
                <a:gd name="T32" fmla="*/ 8 w 32"/>
                <a:gd name="T33" fmla="*/ 40 h 41"/>
                <a:gd name="T34" fmla="*/ 4 w 32"/>
                <a:gd name="T35" fmla="*/ 36 h 41"/>
                <a:gd name="T36" fmla="*/ 1 w 32"/>
                <a:gd name="T37" fmla="*/ 32 h 41"/>
                <a:gd name="T38" fmla="*/ 0 w 32"/>
                <a:gd name="T39" fmla="*/ 22 h 41"/>
                <a:gd name="T40" fmla="*/ 0 w 32"/>
                <a:gd name="T4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41">
                  <a:moveTo>
                    <a:pt x="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5"/>
                    <a:pt x="9" y="28"/>
                    <a:pt x="9" y="29"/>
                  </a:cubicBezTo>
                  <a:cubicBezTo>
                    <a:pt x="9" y="30"/>
                    <a:pt x="10" y="32"/>
                    <a:pt x="11" y="33"/>
                  </a:cubicBezTo>
                  <a:cubicBezTo>
                    <a:pt x="13" y="34"/>
                    <a:pt x="14" y="34"/>
                    <a:pt x="17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3" y="32"/>
                    <a:pt x="24" y="31"/>
                    <a:pt x="24" y="29"/>
                  </a:cubicBezTo>
                  <a:cubicBezTo>
                    <a:pt x="24" y="28"/>
                    <a:pt x="24" y="26"/>
                    <a:pt x="24" y="2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6"/>
                    <a:pt x="32" y="30"/>
                    <a:pt x="32" y="32"/>
                  </a:cubicBezTo>
                  <a:cubicBezTo>
                    <a:pt x="31" y="34"/>
                    <a:pt x="30" y="35"/>
                    <a:pt x="29" y="37"/>
                  </a:cubicBezTo>
                  <a:cubicBezTo>
                    <a:pt x="28" y="38"/>
                    <a:pt x="27" y="39"/>
                    <a:pt x="25" y="40"/>
                  </a:cubicBezTo>
                  <a:cubicBezTo>
                    <a:pt x="23" y="41"/>
                    <a:pt x="20" y="41"/>
                    <a:pt x="17" y="41"/>
                  </a:cubicBezTo>
                  <a:cubicBezTo>
                    <a:pt x="13" y="41"/>
                    <a:pt x="10" y="41"/>
                    <a:pt x="8" y="40"/>
                  </a:cubicBezTo>
                  <a:cubicBezTo>
                    <a:pt x="6" y="39"/>
                    <a:pt x="5" y="38"/>
                    <a:pt x="4" y="36"/>
                  </a:cubicBezTo>
                  <a:cubicBezTo>
                    <a:pt x="2" y="35"/>
                    <a:pt x="2" y="33"/>
                    <a:pt x="1" y="32"/>
                  </a:cubicBezTo>
                  <a:cubicBezTo>
                    <a:pt x="1" y="30"/>
                    <a:pt x="0" y="26"/>
                    <a:pt x="0" y="2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39" name="ïŝlîdé">
              <a:extLst>
                <a:ext uri="{FF2B5EF4-FFF2-40B4-BE49-F238E27FC236}">
                  <a16:creationId xmlns:a16="http://schemas.microsoft.com/office/drawing/2014/main" id="{31E90AE3-A735-4885-A00A-308C1F4A4E86}"/>
                </a:ext>
              </a:extLst>
            </p:cNvPr>
            <p:cNvSpPr/>
            <p:nvPr/>
          </p:nvSpPr>
          <p:spPr bwMode="auto">
            <a:xfrm>
              <a:off x="7244557" y="3867152"/>
              <a:ext cx="165100" cy="209550"/>
            </a:xfrm>
            <a:custGeom>
              <a:avLst/>
              <a:gdLst>
                <a:gd name="T0" fmla="*/ 0 w 104"/>
                <a:gd name="T1" fmla="*/ 132 h 132"/>
                <a:gd name="T2" fmla="*/ 0 w 104"/>
                <a:gd name="T3" fmla="*/ 0 h 132"/>
                <a:gd name="T4" fmla="*/ 26 w 104"/>
                <a:gd name="T5" fmla="*/ 0 h 132"/>
                <a:gd name="T6" fmla="*/ 78 w 104"/>
                <a:gd name="T7" fmla="*/ 89 h 132"/>
                <a:gd name="T8" fmla="*/ 78 w 104"/>
                <a:gd name="T9" fmla="*/ 0 h 132"/>
                <a:gd name="T10" fmla="*/ 104 w 104"/>
                <a:gd name="T11" fmla="*/ 0 h 132"/>
                <a:gd name="T12" fmla="*/ 104 w 104"/>
                <a:gd name="T13" fmla="*/ 132 h 132"/>
                <a:gd name="T14" fmla="*/ 78 w 104"/>
                <a:gd name="T15" fmla="*/ 132 h 132"/>
                <a:gd name="T16" fmla="*/ 23 w 104"/>
                <a:gd name="T17" fmla="*/ 46 h 132"/>
                <a:gd name="T18" fmla="*/ 23 w 104"/>
                <a:gd name="T19" fmla="*/ 132 h 132"/>
                <a:gd name="T20" fmla="*/ 0 w 104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32">
                  <a:moveTo>
                    <a:pt x="0" y="132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78" y="89"/>
                  </a:lnTo>
                  <a:lnTo>
                    <a:pt x="78" y="0"/>
                  </a:lnTo>
                  <a:lnTo>
                    <a:pt x="104" y="0"/>
                  </a:lnTo>
                  <a:lnTo>
                    <a:pt x="104" y="132"/>
                  </a:lnTo>
                  <a:lnTo>
                    <a:pt x="78" y="132"/>
                  </a:lnTo>
                  <a:lnTo>
                    <a:pt x="23" y="46"/>
                  </a:lnTo>
                  <a:lnTo>
                    <a:pt x="23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0" name="îṡļíḑe">
              <a:extLst>
                <a:ext uri="{FF2B5EF4-FFF2-40B4-BE49-F238E27FC236}">
                  <a16:creationId xmlns:a16="http://schemas.microsoft.com/office/drawing/2014/main" id="{DC9E39FC-0BF7-4973-880E-FE7187AAFCD1}"/>
                </a:ext>
              </a:extLst>
            </p:cNvPr>
            <p:cNvSpPr/>
            <p:nvPr/>
          </p:nvSpPr>
          <p:spPr bwMode="auto">
            <a:xfrm>
              <a:off x="7466807" y="3867152"/>
              <a:ext cx="42863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1" name="íś1iḍe">
              <a:extLst>
                <a:ext uri="{FF2B5EF4-FFF2-40B4-BE49-F238E27FC236}">
                  <a16:creationId xmlns:a16="http://schemas.microsoft.com/office/drawing/2014/main" id="{97B40BAA-AAB1-4E4B-8D78-143E95162D4A}"/>
                </a:ext>
              </a:extLst>
            </p:cNvPr>
            <p:cNvSpPr/>
            <p:nvPr/>
          </p:nvSpPr>
          <p:spPr bwMode="auto">
            <a:xfrm>
              <a:off x="7544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0 w 121"/>
                <a:gd name="T3" fmla="*/ 0 h 132"/>
                <a:gd name="T4" fmla="*/ 30 w 121"/>
                <a:gd name="T5" fmla="*/ 0 h 132"/>
                <a:gd name="T6" fmla="*/ 63 w 121"/>
                <a:gd name="T7" fmla="*/ 99 h 132"/>
                <a:gd name="T8" fmla="*/ 92 w 121"/>
                <a:gd name="T9" fmla="*/ 0 h 132"/>
                <a:gd name="T10" fmla="*/ 121 w 121"/>
                <a:gd name="T11" fmla="*/ 0 h 132"/>
                <a:gd name="T12" fmla="*/ 76 w 121"/>
                <a:gd name="T13" fmla="*/ 132 h 132"/>
                <a:gd name="T14" fmla="*/ 46 w 121"/>
                <a:gd name="T1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63" y="99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6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2" name="išḻîḍe">
              <a:extLst>
                <a:ext uri="{FF2B5EF4-FFF2-40B4-BE49-F238E27FC236}">
                  <a16:creationId xmlns:a16="http://schemas.microsoft.com/office/drawing/2014/main" id="{DDFA1101-458A-4782-B9A6-F0319AFCF4EE}"/>
                </a:ext>
              </a:extLst>
            </p:cNvPr>
            <p:cNvSpPr/>
            <p:nvPr/>
          </p:nvSpPr>
          <p:spPr bwMode="auto">
            <a:xfrm>
              <a:off x="7773194" y="3867152"/>
              <a:ext cx="161925" cy="209550"/>
            </a:xfrm>
            <a:custGeom>
              <a:avLst/>
              <a:gdLst>
                <a:gd name="T0" fmla="*/ 0 w 102"/>
                <a:gd name="T1" fmla="*/ 132 h 132"/>
                <a:gd name="T2" fmla="*/ 0 w 102"/>
                <a:gd name="T3" fmla="*/ 0 h 132"/>
                <a:gd name="T4" fmla="*/ 99 w 102"/>
                <a:gd name="T5" fmla="*/ 0 h 132"/>
                <a:gd name="T6" fmla="*/ 99 w 102"/>
                <a:gd name="T7" fmla="*/ 23 h 132"/>
                <a:gd name="T8" fmla="*/ 27 w 102"/>
                <a:gd name="T9" fmla="*/ 23 h 132"/>
                <a:gd name="T10" fmla="*/ 27 w 102"/>
                <a:gd name="T11" fmla="*/ 53 h 132"/>
                <a:gd name="T12" fmla="*/ 92 w 102"/>
                <a:gd name="T13" fmla="*/ 53 h 132"/>
                <a:gd name="T14" fmla="*/ 92 w 102"/>
                <a:gd name="T15" fmla="*/ 76 h 132"/>
                <a:gd name="T16" fmla="*/ 27 w 102"/>
                <a:gd name="T17" fmla="*/ 76 h 132"/>
                <a:gd name="T18" fmla="*/ 27 w 102"/>
                <a:gd name="T19" fmla="*/ 112 h 132"/>
                <a:gd name="T20" fmla="*/ 102 w 102"/>
                <a:gd name="T21" fmla="*/ 112 h 132"/>
                <a:gd name="T22" fmla="*/ 102 w 102"/>
                <a:gd name="T23" fmla="*/ 132 h 132"/>
                <a:gd name="T24" fmla="*/ 0 w 102"/>
                <a:gd name="T25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32">
                  <a:moveTo>
                    <a:pt x="0" y="132"/>
                  </a:moveTo>
                  <a:lnTo>
                    <a:pt x="0" y="0"/>
                  </a:lnTo>
                  <a:lnTo>
                    <a:pt x="99" y="0"/>
                  </a:lnTo>
                  <a:lnTo>
                    <a:pt x="99" y="23"/>
                  </a:lnTo>
                  <a:lnTo>
                    <a:pt x="27" y="23"/>
                  </a:lnTo>
                  <a:lnTo>
                    <a:pt x="27" y="53"/>
                  </a:lnTo>
                  <a:lnTo>
                    <a:pt x="92" y="53"/>
                  </a:lnTo>
                  <a:lnTo>
                    <a:pt x="92" y="76"/>
                  </a:lnTo>
                  <a:lnTo>
                    <a:pt x="27" y="76"/>
                  </a:lnTo>
                  <a:lnTo>
                    <a:pt x="27" y="112"/>
                  </a:lnTo>
                  <a:lnTo>
                    <a:pt x="102" y="112"/>
                  </a:lnTo>
                  <a:lnTo>
                    <a:pt x="102" y="132"/>
                  </a:lnTo>
                  <a:lnTo>
                    <a:pt x="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3" name="î$lîďê">
              <a:extLst>
                <a:ext uri="{FF2B5EF4-FFF2-40B4-BE49-F238E27FC236}">
                  <a16:creationId xmlns:a16="http://schemas.microsoft.com/office/drawing/2014/main" id="{8B72E749-0E7A-45D6-842B-3A51A39DC316}"/>
                </a:ext>
              </a:extLst>
            </p:cNvPr>
            <p:cNvSpPr/>
            <p:nvPr/>
          </p:nvSpPr>
          <p:spPr bwMode="auto">
            <a:xfrm>
              <a:off x="7987507" y="3867152"/>
              <a:ext cx="180975" cy="209550"/>
            </a:xfrm>
            <a:custGeom>
              <a:avLst/>
              <a:gdLst>
                <a:gd name="T0" fmla="*/ 0 w 35"/>
                <a:gd name="T1" fmla="*/ 40 h 40"/>
                <a:gd name="T2" fmla="*/ 0 w 35"/>
                <a:gd name="T3" fmla="*/ 0 h 40"/>
                <a:gd name="T4" fmla="*/ 17 w 35"/>
                <a:gd name="T5" fmla="*/ 0 h 40"/>
                <a:gd name="T6" fmla="*/ 26 w 35"/>
                <a:gd name="T7" fmla="*/ 1 h 40"/>
                <a:gd name="T8" fmla="*/ 30 w 35"/>
                <a:gd name="T9" fmla="*/ 5 h 40"/>
                <a:gd name="T10" fmla="*/ 32 w 35"/>
                <a:gd name="T11" fmla="*/ 12 h 40"/>
                <a:gd name="T12" fmla="*/ 30 w 35"/>
                <a:gd name="T13" fmla="*/ 19 h 40"/>
                <a:gd name="T14" fmla="*/ 22 w 35"/>
                <a:gd name="T15" fmla="*/ 23 h 40"/>
                <a:gd name="T16" fmla="*/ 26 w 35"/>
                <a:gd name="T17" fmla="*/ 26 h 40"/>
                <a:gd name="T18" fmla="*/ 31 w 35"/>
                <a:gd name="T19" fmla="*/ 33 h 40"/>
                <a:gd name="T20" fmla="*/ 35 w 35"/>
                <a:gd name="T21" fmla="*/ 40 h 40"/>
                <a:gd name="T22" fmla="*/ 26 w 35"/>
                <a:gd name="T23" fmla="*/ 40 h 40"/>
                <a:gd name="T24" fmla="*/ 20 w 35"/>
                <a:gd name="T25" fmla="*/ 32 h 40"/>
                <a:gd name="T26" fmla="*/ 16 w 35"/>
                <a:gd name="T27" fmla="*/ 26 h 40"/>
                <a:gd name="T28" fmla="*/ 13 w 35"/>
                <a:gd name="T29" fmla="*/ 24 h 40"/>
                <a:gd name="T30" fmla="*/ 9 w 35"/>
                <a:gd name="T31" fmla="*/ 24 h 40"/>
                <a:gd name="T32" fmla="*/ 8 w 35"/>
                <a:gd name="T33" fmla="*/ 24 h 40"/>
                <a:gd name="T34" fmla="*/ 8 w 35"/>
                <a:gd name="T35" fmla="*/ 40 h 40"/>
                <a:gd name="T36" fmla="*/ 0 w 35"/>
                <a:gd name="T37" fmla="*/ 40 h 40"/>
                <a:gd name="T38" fmla="*/ 8 w 35"/>
                <a:gd name="T39" fmla="*/ 17 h 40"/>
                <a:gd name="T40" fmla="*/ 14 w 35"/>
                <a:gd name="T41" fmla="*/ 17 h 40"/>
                <a:gd name="T42" fmla="*/ 21 w 35"/>
                <a:gd name="T43" fmla="*/ 17 h 40"/>
                <a:gd name="T44" fmla="*/ 23 w 35"/>
                <a:gd name="T45" fmla="*/ 15 h 40"/>
                <a:gd name="T46" fmla="*/ 24 w 35"/>
                <a:gd name="T47" fmla="*/ 12 h 40"/>
                <a:gd name="T48" fmla="*/ 23 w 35"/>
                <a:gd name="T49" fmla="*/ 9 h 40"/>
                <a:gd name="T50" fmla="*/ 20 w 35"/>
                <a:gd name="T51" fmla="*/ 7 h 40"/>
                <a:gd name="T52" fmla="*/ 14 w 35"/>
                <a:gd name="T53" fmla="*/ 7 h 40"/>
                <a:gd name="T54" fmla="*/ 8 w 35"/>
                <a:gd name="T55" fmla="*/ 7 h 40"/>
                <a:gd name="T56" fmla="*/ 8 w 35"/>
                <a:gd name="T57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0">
                  <a:moveTo>
                    <a:pt x="0" y="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1" y="0"/>
                    <a:pt x="24" y="1"/>
                    <a:pt x="26" y="1"/>
                  </a:cubicBezTo>
                  <a:cubicBezTo>
                    <a:pt x="28" y="2"/>
                    <a:pt x="29" y="3"/>
                    <a:pt x="30" y="5"/>
                  </a:cubicBezTo>
                  <a:cubicBezTo>
                    <a:pt x="32" y="7"/>
                    <a:pt x="32" y="9"/>
                    <a:pt x="32" y="12"/>
                  </a:cubicBezTo>
                  <a:cubicBezTo>
                    <a:pt x="32" y="15"/>
                    <a:pt x="31" y="17"/>
                    <a:pt x="30" y="19"/>
                  </a:cubicBezTo>
                  <a:cubicBezTo>
                    <a:pt x="28" y="21"/>
                    <a:pt x="25" y="22"/>
                    <a:pt x="22" y="23"/>
                  </a:cubicBezTo>
                  <a:cubicBezTo>
                    <a:pt x="23" y="24"/>
                    <a:pt x="25" y="25"/>
                    <a:pt x="26" y="26"/>
                  </a:cubicBezTo>
                  <a:cubicBezTo>
                    <a:pt x="27" y="27"/>
                    <a:pt x="29" y="29"/>
                    <a:pt x="31" y="33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8" y="29"/>
                    <a:pt x="17" y="27"/>
                    <a:pt x="16" y="26"/>
                  </a:cubicBezTo>
                  <a:cubicBezTo>
                    <a:pt x="15" y="25"/>
                    <a:pt x="14" y="24"/>
                    <a:pt x="13" y="24"/>
                  </a:cubicBezTo>
                  <a:cubicBezTo>
                    <a:pt x="12" y="24"/>
                    <a:pt x="11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8" y="17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7" y="17"/>
                    <a:pt x="20" y="17"/>
                    <a:pt x="21" y="17"/>
                  </a:cubicBezTo>
                  <a:cubicBezTo>
                    <a:pt x="22" y="16"/>
                    <a:pt x="23" y="16"/>
                    <a:pt x="23" y="15"/>
                  </a:cubicBezTo>
                  <a:cubicBezTo>
                    <a:pt x="24" y="14"/>
                    <a:pt x="24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7"/>
                    <a:pt x="14" y="7"/>
                  </a:cubicBezTo>
                  <a:cubicBezTo>
                    <a:pt x="8" y="7"/>
                    <a:pt x="8" y="7"/>
                    <a:pt x="8" y="7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4" name="îs1ïḋê">
              <a:extLst>
                <a:ext uri="{FF2B5EF4-FFF2-40B4-BE49-F238E27FC236}">
                  <a16:creationId xmlns:a16="http://schemas.microsoft.com/office/drawing/2014/main" id="{B43906FB-16AF-41E9-B7AB-C6D1F26464C7}"/>
                </a:ext>
              </a:extLst>
            </p:cNvPr>
            <p:cNvSpPr/>
            <p:nvPr/>
          </p:nvSpPr>
          <p:spPr bwMode="auto">
            <a:xfrm>
              <a:off x="8200232" y="3867152"/>
              <a:ext cx="165100" cy="214313"/>
            </a:xfrm>
            <a:custGeom>
              <a:avLst/>
              <a:gdLst>
                <a:gd name="T0" fmla="*/ 0 w 32"/>
                <a:gd name="T1" fmla="*/ 27 h 41"/>
                <a:gd name="T2" fmla="*/ 8 w 32"/>
                <a:gd name="T3" fmla="*/ 27 h 41"/>
                <a:gd name="T4" fmla="*/ 11 w 32"/>
                <a:gd name="T5" fmla="*/ 32 h 41"/>
                <a:gd name="T6" fmla="*/ 16 w 32"/>
                <a:gd name="T7" fmla="*/ 34 h 41"/>
                <a:gd name="T8" fmla="*/ 22 w 32"/>
                <a:gd name="T9" fmla="*/ 33 h 41"/>
                <a:gd name="T10" fmla="*/ 24 w 32"/>
                <a:gd name="T11" fmla="*/ 29 h 41"/>
                <a:gd name="T12" fmla="*/ 23 w 32"/>
                <a:gd name="T13" fmla="*/ 26 h 41"/>
                <a:gd name="T14" fmla="*/ 21 w 32"/>
                <a:gd name="T15" fmla="*/ 25 h 41"/>
                <a:gd name="T16" fmla="*/ 14 w 32"/>
                <a:gd name="T17" fmla="*/ 23 h 41"/>
                <a:gd name="T18" fmla="*/ 5 w 32"/>
                <a:gd name="T19" fmla="*/ 19 h 41"/>
                <a:gd name="T20" fmla="*/ 1 w 32"/>
                <a:gd name="T21" fmla="*/ 11 h 41"/>
                <a:gd name="T22" fmla="*/ 3 w 32"/>
                <a:gd name="T23" fmla="*/ 5 h 41"/>
                <a:gd name="T24" fmla="*/ 8 w 32"/>
                <a:gd name="T25" fmla="*/ 1 h 41"/>
                <a:gd name="T26" fmla="*/ 16 w 32"/>
                <a:gd name="T27" fmla="*/ 0 h 41"/>
                <a:gd name="T28" fmla="*/ 27 w 32"/>
                <a:gd name="T29" fmla="*/ 3 h 41"/>
                <a:gd name="T30" fmla="*/ 31 w 32"/>
                <a:gd name="T31" fmla="*/ 12 h 41"/>
                <a:gd name="T32" fmla="*/ 23 w 32"/>
                <a:gd name="T33" fmla="*/ 12 h 41"/>
                <a:gd name="T34" fmla="*/ 21 w 32"/>
                <a:gd name="T35" fmla="*/ 8 h 41"/>
                <a:gd name="T36" fmla="*/ 16 w 32"/>
                <a:gd name="T37" fmla="*/ 6 h 41"/>
                <a:gd name="T38" fmla="*/ 10 w 32"/>
                <a:gd name="T39" fmla="*/ 8 h 41"/>
                <a:gd name="T40" fmla="*/ 9 w 32"/>
                <a:gd name="T41" fmla="*/ 10 h 41"/>
                <a:gd name="T42" fmla="*/ 10 w 32"/>
                <a:gd name="T43" fmla="*/ 13 h 41"/>
                <a:gd name="T44" fmla="*/ 18 w 32"/>
                <a:gd name="T45" fmla="*/ 15 h 41"/>
                <a:gd name="T46" fmla="*/ 26 w 32"/>
                <a:gd name="T47" fmla="*/ 18 h 41"/>
                <a:gd name="T48" fmla="*/ 31 w 32"/>
                <a:gd name="T49" fmla="*/ 22 h 41"/>
                <a:gd name="T50" fmla="*/ 32 w 32"/>
                <a:gd name="T51" fmla="*/ 29 h 41"/>
                <a:gd name="T52" fmla="*/ 30 w 32"/>
                <a:gd name="T53" fmla="*/ 35 h 41"/>
                <a:gd name="T54" fmla="*/ 25 w 32"/>
                <a:gd name="T55" fmla="*/ 40 h 41"/>
                <a:gd name="T56" fmla="*/ 16 w 32"/>
                <a:gd name="T57" fmla="*/ 41 h 41"/>
                <a:gd name="T58" fmla="*/ 5 w 32"/>
                <a:gd name="T59" fmla="*/ 38 h 41"/>
                <a:gd name="T60" fmla="*/ 0 w 32"/>
                <a:gd name="T6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41">
                  <a:moveTo>
                    <a:pt x="0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9" y="31"/>
                    <a:pt x="11" y="32"/>
                  </a:cubicBezTo>
                  <a:cubicBezTo>
                    <a:pt x="12" y="34"/>
                    <a:pt x="14" y="34"/>
                    <a:pt x="16" y="34"/>
                  </a:cubicBezTo>
                  <a:cubicBezTo>
                    <a:pt x="19" y="34"/>
                    <a:pt x="21" y="34"/>
                    <a:pt x="22" y="33"/>
                  </a:cubicBezTo>
                  <a:cubicBezTo>
                    <a:pt x="24" y="31"/>
                    <a:pt x="24" y="30"/>
                    <a:pt x="24" y="29"/>
                  </a:cubicBezTo>
                  <a:cubicBezTo>
                    <a:pt x="24" y="28"/>
                    <a:pt x="24" y="27"/>
                    <a:pt x="23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0" y="24"/>
                    <a:pt x="17" y="24"/>
                    <a:pt x="14" y="23"/>
                  </a:cubicBezTo>
                  <a:cubicBezTo>
                    <a:pt x="10" y="22"/>
                    <a:pt x="7" y="20"/>
                    <a:pt x="5" y="19"/>
                  </a:cubicBezTo>
                  <a:cubicBezTo>
                    <a:pt x="3" y="17"/>
                    <a:pt x="1" y="14"/>
                    <a:pt x="1" y="11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6" y="0"/>
                  </a:cubicBezTo>
                  <a:cubicBezTo>
                    <a:pt x="21" y="0"/>
                    <a:pt x="25" y="1"/>
                    <a:pt x="27" y="3"/>
                  </a:cubicBezTo>
                  <a:cubicBezTo>
                    <a:pt x="30" y="5"/>
                    <a:pt x="31" y="8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7"/>
                    <a:pt x="18" y="6"/>
                    <a:pt x="16" y="6"/>
                  </a:cubicBezTo>
                  <a:cubicBezTo>
                    <a:pt x="13" y="6"/>
                    <a:pt x="12" y="7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1"/>
                    <a:pt x="9" y="12"/>
                    <a:pt x="10" y="13"/>
                  </a:cubicBezTo>
                  <a:cubicBezTo>
                    <a:pt x="11" y="14"/>
                    <a:pt x="14" y="14"/>
                    <a:pt x="18" y="15"/>
                  </a:cubicBezTo>
                  <a:cubicBezTo>
                    <a:pt x="22" y="16"/>
                    <a:pt x="24" y="17"/>
                    <a:pt x="26" y="18"/>
                  </a:cubicBezTo>
                  <a:cubicBezTo>
                    <a:pt x="28" y="19"/>
                    <a:pt x="30" y="21"/>
                    <a:pt x="31" y="22"/>
                  </a:cubicBezTo>
                  <a:cubicBezTo>
                    <a:pt x="32" y="24"/>
                    <a:pt x="32" y="26"/>
                    <a:pt x="32" y="29"/>
                  </a:cubicBezTo>
                  <a:cubicBezTo>
                    <a:pt x="32" y="31"/>
                    <a:pt x="32" y="33"/>
                    <a:pt x="30" y="35"/>
                  </a:cubicBezTo>
                  <a:cubicBezTo>
                    <a:pt x="29" y="37"/>
                    <a:pt x="27" y="39"/>
                    <a:pt x="25" y="40"/>
                  </a:cubicBezTo>
                  <a:cubicBezTo>
                    <a:pt x="23" y="41"/>
                    <a:pt x="20" y="41"/>
                    <a:pt x="16" y="41"/>
                  </a:cubicBezTo>
                  <a:cubicBezTo>
                    <a:pt x="11" y="41"/>
                    <a:pt x="7" y="40"/>
                    <a:pt x="5" y="38"/>
                  </a:cubicBezTo>
                  <a:cubicBezTo>
                    <a:pt x="2" y="35"/>
                    <a:pt x="0" y="3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5" name="iS1iḓé">
              <a:extLst>
                <a:ext uri="{FF2B5EF4-FFF2-40B4-BE49-F238E27FC236}">
                  <a16:creationId xmlns:a16="http://schemas.microsoft.com/office/drawing/2014/main" id="{ED59DC8C-FEF6-481B-AE78-63F99D01BB56}"/>
                </a:ext>
              </a:extLst>
            </p:cNvPr>
            <p:cNvSpPr/>
            <p:nvPr/>
          </p:nvSpPr>
          <p:spPr bwMode="auto">
            <a:xfrm>
              <a:off x="8417719" y="3867152"/>
              <a:ext cx="41275" cy="209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6" name="ïṥḷidé">
              <a:extLst>
                <a:ext uri="{FF2B5EF4-FFF2-40B4-BE49-F238E27FC236}">
                  <a16:creationId xmlns:a16="http://schemas.microsoft.com/office/drawing/2014/main" id="{F0318BB1-1293-402F-8BBB-FE632673C77E}"/>
                </a:ext>
              </a:extLst>
            </p:cNvPr>
            <p:cNvSpPr/>
            <p:nvPr/>
          </p:nvSpPr>
          <p:spPr bwMode="auto">
            <a:xfrm>
              <a:off x="8500269" y="3867152"/>
              <a:ext cx="166688" cy="209550"/>
            </a:xfrm>
            <a:custGeom>
              <a:avLst/>
              <a:gdLst>
                <a:gd name="T0" fmla="*/ 40 w 105"/>
                <a:gd name="T1" fmla="*/ 132 h 132"/>
                <a:gd name="T2" fmla="*/ 40 w 105"/>
                <a:gd name="T3" fmla="*/ 23 h 132"/>
                <a:gd name="T4" fmla="*/ 0 w 105"/>
                <a:gd name="T5" fmla="*/ 23 h 132"/>
                <a:gd name="T6" fmla="*/ 0 w 105"/>
                <a:gd name="T7" fmla="*/ 0 h 132"/>
                <a:gd name="T8" fmla="*/ 105 w 105"/>
                <a:gd name="T9" fmla="*/ 0 h 132"/>
                <a:gd name="T10" fmla="*/ 105 w 105"/>
                <a:gd name="T11" fmla="*/ 23 h 132"/>
                <a:gd name="T12" fmla="*/ 66 w 105"/>
                <a:gd name="T13" fmla="*/ 23 h 132"/>
                <a:gd name="T14" fmla="*/ 66 w 105"/>
                <a:gd name="T15" fmla="*/ 132 h 132"/>
                <a:gd name="T16" fmla="*/ 40 w 105"/>
                <a:gd name="T1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32">
                  <a:moveTo>
                    <a:pt x="40" y="132"/>
                  </a:moveTo>
                  <a:lnTo>
                    <a:pt x="40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3"/>
                  </a:lnTo>
                  <a:lnTo>
                    <a:pt x="66" y="23"/>
                  </a:lnTo>
                  <a:lnTo>
                    <a:pt x="66" y="132"/>
                  </a:lnTo>
                  <a:lnTo>
                    <a:pt x="4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  <p:sp>
          <p:nvSpPr>
            <p:cNvPr id="147" name="i$ļïďê">
              <a:extLst>
                <a:ext uri="{FF2B5EF4-FFF2-40B4-BE49-F238E27FC236}">
                  <a16:creationId xmlns:a16="http://schemas.microsoft.com/office/drawing/2014/main" id="{BB32F5CF-DE69-41FD-8B7D-053EFD6343E6}"/>
                </a:ext>
              </a:extLst>
            </p:cNvPr>
            <p:cNvSpPr/>
            <p:nvPr/>
          </p:nvSpPr>
          <p:spPr bwMode="auto">
            <a:xfrm>
              <a:off x="8687594" y="3867152"/>
              <a:ext cx="192088" cy="209550"/>
            </a:xfrm>
            <a:custGeom>
              <a:avLst/>
              <a:gdLst>
                <a:gd name="T0" fmla="*/ 46 w 121"/>
                <a:gd name="T1" fmla="*/ 132 h 132"/>
                <a:gd name="T2" fmla="*/ 46 w 121"/>
                <a:gd name="T3" fmla="*/ 79 h 132"/>
                <a:gd name="T4" fmla="*/ 0 w 121"/>
                <a:gd name="T5" fmla="*/ 0 h 132"/>
                <a:gd name="T6" fmla="*/ 30 w 121"/>
                <a:gd name="T7" fmla="*/ 0 h 132"/>
                <a:gd name="T8" fmla="*/ 62 w 121"/>
                <a:gd name="T9" fmla="*/ 53 h 132"/>
                <a:gd name="T10" fmla="*/ 92 w 121"/>
                <a:gd name="T11" fmla="*/ 0 h 132"/>
                <a:gd name="T12" fmla="*/ 121 w 121"/>
                <a:gd name="T13" fmla="*/ 0 h 132"/>
                <a:gd name="T14" fmla="*/ 75 w 121"/>
                <a:gd name="T15" fmla="*/ 79 h 132"/>
                <a:gd name="T16" fmla="*/ 75 w 121"/>
                <a:gd name="T17" fmla="*/ 132 h 132"/>
                <a:gd name="T18" fmla="*/ 46 w 12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32">
                  <a:moveTo>
                    <a:pt x="46" y="132"/>
                  </a:moveTo>
                  <a:lnTo>
                    <a:pt x="46" y="79"/>
                  </a:lnTo>
                  <a:lnTo>
                    <a:pt x="0" y="0"/>
                  </a:lnTo>
                  <a:lnTo>
                    <a:pt x="30" y="0"/>
                  </a:lnTo>
                  <a:lnTo>
                    <a:pt x="62" y="53"/>
                  </a:lnTo>
                  <a:lnTo>
                    <a:pt x="92" y="0"/>
                  </a:lnTo>
                  <a:lnTo>
                    <a:pt x="121" y="0"/>
                  </a:lnTo>
                  <a:lnTo>
                    <a:pt x="75" y="79"/>
                  </a:lnTo>
                  <a:lnTo>
                    <a:pt x="75" y="132"/>
                  </a:lnTo>
                  <a:lnTo>
                    <a:pt x="46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8291A6-7EB8-3D65-04B4-D7BF92EE2C9A}"/>
              </a:ext>
            </a:extLst>
          </p:cNvPr>
          <p:cNvSpPr txBox="1"/>
          <p:nvPr/>
        </p:nvSpPr>
        <p:spPr>
          <a:xfrm>
            <a:off x="562243" y="1186936"/>
            <a:ext cx="6320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+mn-cs"/>
              </a:rPr>
              <a:t>VectorFusion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/>
              <p:nvPr/>
            </p:nvSpPr>
            <p:spPr>
              <a:xfrm>
                <a:off x="562243" y="1774579"/>
                <a:ext cx="10843734" cy="2603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 kern="10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defRPr>
                </a:lvl1pPr>
              </a:lstStyle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利用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SDS</a:t>
                </a: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损失来完成文本到</a:t>
                </a:r>
                <a:r>
                  <a:rPr kumimoji="0" lang="en-US" altLang="zh-CN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SVG</a:t>
                </a:r>
                <a:r>
                  <a:rPr kumimoji="0" lang="zh-CN" altLang="en-US" sz="18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生成的任务</a:t>
                </a:r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给定一个文本提示，使用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Stable Diffusion(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在提示后添加后缀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)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生成图像，然后使用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LIVE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自动矢量化</a:t>
                </a:r>
                <a:endParaRPr lang="en-US" altLang="zh-CN" sz="1800" kern="100" dirty="0">
                  <a:effectLst/>
                  <a:latin typeface="Times New Roman" panose="02020603050405020304" pitchFamily="18" charset="0"/>
                  <a:ea typeface="仿宋_GB2312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在每次迭代中，使用可微光栅器生成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600 × 600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的图像，然后按照</a:t>
                </a:r>
                <a:r>
                  <a:rPr lang="en-US" altLang="zh-CN" sz="1800" kern="100" dirty="0" err="1">
                    <a:effectLst/>
                    <a:latin typeface="Times New Roman" panose="02020603050405020304" pitchFamily="18" charset="0"/>
                    <a:ea typeface="仿宋_GB2312"/>
                  </a:rPr>
                  <a:t>CLIPDraw</a:t>
                </a:r>
                <a:r>
                  <a:rPr lang="en-US" altLang="zh-CN" sz="1800" kern="100" baseline="30000" dirty="0">
                    <a:effectLst/>
                    <a:latin typeface="Times New Roman" panose="02020603050405020304" pitchFamily="18" charset="0"/>
                    <a:ea typeface="仿宋_GB2312"/>
                  </a:rPr>
                  <a:t> 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中的建议对其进行增强，以获得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512 × 512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的图像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endParaRPr kumimoji="0" lang="en-US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𝑎𝑢𝑔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输入到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Stable Diffusion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预训练的编码器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ℰ</m:t>
                    </m:r>
                  </m:oMath>
                </a14:m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中，得到相应的潜码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ℰ</m:t>
                    </m:r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仿宋_GB2312"/>
                            <a:cs typeface="Times New Roman" panose="02020603050405020304" pitchFamily="18" charset="0"/>
                          </a:rPr>
                          <m:t>𝑎𝑢𝑔</m:t>
                        </m:r>
                      </m:sub>
                    </m:sSub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仿宋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prstClr val="black"/>
                  </a:solidFill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仿宋_GB2312"/>
                  </a:rPr>
                  <a:t>SDS</a:t>
                </a:r>
                <a:r>
                  <a:rPr lang="zh-CN" altLang="zh-CN" sz="1800" kern="100" dirty="0"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损失应用于该潜在空间</a:t>
                </a:r>
                <a:r>
                  <a:rPr lang="zh-CN" altLang="en-US" sz="1800" kern="100" dirty="0">
                    <a:solidFill>
                      <a:prstClr val="black"/>
                    </a:solidFill>
                    <a:effectLst/>
                    <a:latin typeface="Times New Roman" panose="02020603050405020304" pitchFamily="18" charset="0"/>
                    <a:ea typeface="仿宋_GB2312"/>
                    <a:cs typeface="Times New Roman" panose="02020603050405020304" pitchFamily="18" charset="0"/>
                  </a:rPr>
                  <a:t>：</a:t>
                </a:r>
                <a:endParaRPr kumimoji="0" lang="zh-CN" altLang="en-US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D260682-3BFA-9898-71E4-2288CD38A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43" y="1774579"/>
                <a:ext cx="10843734" cy="2603277"/>
              </a:xfrm>
              <a:prstGeom prst="rect">
                <a:avLst/>
              </a:prstGeom>
              <a:blipFill>
                <a:blip r:embed="rId3"/>
                <a:stretch>
                  <a:fillRect l="-337" b="-2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859B52-3EFD-5104-987E-E1112FD253C1}"/>
                  </a:ext>
                </a:extLst>
              </p:cNvPr>
              <p:cNvSpPr txBox="1"/>
              <p:nvPr/>
            </p:nvSpPr>
            <p:spPr>
              <a:xfrm>
                <a:off x="2286000" y="4492999"/>
                <a:ext cx="6320116" cy="717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仿宋_GB2312"/>
                            </a:rPr>
                            <m:t>∇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1800" kern="100">
                              <a:effectLst/>
                              <a:latin typeface="Times New Roman" panose="02020603050405020304" pitchFamily="18" charset="0"/>
                              <a:ea typeface="仿宋_GB2312"/>
                            </a:rPr>
                            <m:t>LSDS</m:t>
                          </m:r>
                        </m:sub>
                      </m:sSub>
                      <m:r>
                        <a:rPr lang="en-US" altLang="zh-CN" sz="1800" i="1" kern="100">
                          <a:effectLst/>
                          <a:latin typeface="Cambria Math" panose="02040503050406030204" pitchFamily="18" charset="0"/>
                          <a:ea typeface="仿宋_GB2312"/>
                        </a:rPr>
                        <m:t>=</m:t>
                      </m:r>
                      <m:sSub>
                        <m:sSubPr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</a:rPr>
                            <m:t>𝑡</m:t>
                          </m:r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sz="1800" kern="100">
                              <a:effectLst/>
                              <a:latin typeface="Cambria Math" panose="02040503050406030204" pitchFamily="18" charset="0"/>
                              <a:ea typeface="仿宋_GB2312"/>
                            </a:rPr>
                            <m:t>ϵ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CN" altLang="zh-CN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仿宋_GB2312"/>
                            </a:rPr>
                            <m:t>𝑤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仿宋_GB2312"/>
                                        </a:rPr>
                                        <m:t>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 kern="100">
                                          <a:effectLst/>
                                          <a:latin typeface="Cambria Math" panose="02040503050406030204" pitchFamily="18" charset="0"/>
                                          <a:ea typeface="仿宋_GB2312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仿宋_GB231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仿宋_GB2312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仿宋_GB231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 kern="100">
                                          <a:effectLst/>
                                          <a:latin typeface="Cambria Math" panose="02040503050406030204" pitchFamily="18" charset="0"/>
                                          <a:ea typeface="仿宋_GB2312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仿宋_GB231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1800" kern="100">
                                      <a:effectLst/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ϵ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,</m:t>
                                  </m:r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</a:rPr>
                                <m:t>ϵ</m:t>
                              </m:r>
                            </m:e>
                          </m:d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</a:rPr>
                                <m:t>𝜕</m:t>
                              </m:r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𝑎𝑢𝑔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𝑎𝑢𝑔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kern="100">
                                  <a:effectLst/>
                                  <a:latin typeface="Cambria Math" panose="02040503050406030204" pitchFamily="18" charset="0"/>
                                  <a:ea typeface="仿宋_GB2312"/>
                                </a:rPr>
                                <m:t>θ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8859B52-3EFD-5104-987E-E1112FD25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492999"/>
                <a:ext cx="6320116" cy="717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442C436-78E6-EC05-FE40-632A4C59B528}"/>
              </a:ext>
            </a:extLst>
          </p:cNvPr>
          <p:cNvSpPr txBox="1"/>
          <p:nvPr/>
        </p:nvSpPr>
        <p:spPr>
          <a:xfrm>
            <a:off x="563324" y="5384876"/>
            <a:ext cx="10920026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marR="0" lvl="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kern="1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SDS</a:t>
            </a:r>
            <a:r>
              <a:rPr lang="zh-CN" altLang="zh-CN" dirty="0"/>
              <a:t>方法对生成语义符号的任务很有用，因此遵循了</a:t>
            </a:r>
            <a:r>
              <a:rPr lang="en-US" altLang="zh-CN" dirty="0" err="1"/>
              <a:t>VectorFusion</a:t>
            </a:r>
            <a:r>
              <a:rPr lang="zh-CN" altLang="zh-CN" dirty="0"/>
              <a:t>中提出的技术步骤</a:t>
            </a:r>
            <a:r>
              <a:rPr lang="en-US" altLang="zh-CN" dirty="0"/>
              <a:t>(</a:t>
            </a:r>
            <a:r>
              <a:rPr lang="zh-CN" altLang="zh-CN" dirty="0"/>
              <a:t>例如增强和添加后缀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975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7f4448b-3673-4d0f-89ff-08ead12315f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1763</Words>
  <Application>Microsoft Office PowerPoint</Application>
  <PresentationFormat>宽屏</PresentationFormat>
  <Paragraphs>177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Arial Black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😀</dc:creator>
  <cp:lastModifiedBy>咏柳 龙</cp:lastModifiedBy>
  <cp:revision>34</cp:revision>
  <dcterms:created xsi:type="dcterms:W3CDTF">2023-01-04T11:04:26Z</dcterms:created>
  <dcterms:modified xsi:type="dcterms:W3CDTF">2024-01-05T12:08:55Z</dcterms:modified>
</cp:coreProperties>
</file>